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2" r:id="rId3"/>
    <p:sldId id="263" r:id="rId4"/>
    <p:sldId id="265" r:id="rId5"/>
    <p:sldId id="272" r:id="rId6"/>
    <p:sldId id="267" r:id="rId7"/>
    <p:sldId id="268" r:id="rId8"/>
    <p:sldId id="269" r:id="rId9"/>
    <p:sldId id="264" r:id="rId10"/>
    <p:sldId id="274" r:id="rId11"/>
    <p:sldId id="275" r:id="rId12"/>
    <p:sldId id="270" r:id="rId13"/>
    <p:sldId id="278" r:id="rId14"/>
    <p:sldId id="279" r:id="rId15"/>
    <p:sldId id="280" r:id="rId16"/>
    <p:sldId id="281" r:id="rId17"/>
    <p:sldId id="282" r:id="rId18"/>
    <p:sldId id="283" r:id="rId19"/>
    <p:sldId id="287" r:id="rId20"/>
    <p:sldId id="306" r:id="rId21"/>
    <p:sldId id="307" r:id="rId22"/>
    <p:sldId id="289" r:id="rId23"/>
    <p:sldId id="305" r:id="rId24"/>
    <p:sldId id="290" r:id="rId25"/>
    <p:sldId id="286" r:id="rId26"/>
    <p:sldId id="285" r:id="rId27"/>
    <p:sldId id="271" r:id="rId28"/>
    <p:sldId id="288" r:id="rId29"/>
    <p:sldId id="304" r:id="rId30"/>
    <p:sldId id="291" r:id="rId31"/>
    <p:sldId id="292" r:id="rId32"/>
    <p:sldId id="293" r:id="rId33"/>
    <p:sldId id="294" r:id="rId34"/>
    <p:sldId id="295" r:id="rId35"/>
    <p:sldId id="296" r:id="rId36"/>
    <p:sldId id="297" r:id="rId37"/>
    <p:sldId id="298" r:id="rId38"/>
    <p:sldId id="300" r:id="rId39"/>
    <p:sldId id="299" r:id="rId40"/>
    <p:sldId id="301"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9" d="100"/>
          <a:sy n="89" d="100"/>
        </p:scale>
        <p:origin x="4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492E4-0E1F-4965-994D-F7DC987B7E1D}"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505AD-3995-4DCF-A6DF-448019F9235C}" type="slidenum">
              <a:rPr lang="en-US" smtClean="0"/>
              <a:t>‹#›</a:t>
            </a:fld>
            <a:endParaRPr lang="en-US"/>
          </a:p>
        </p:txBody>
      </p:sp>
    </p:spTree>
    <p:extLst>
      <p:ext uri="{BB962C8B-B14F-4D97-AF65-F5344CB8AC3E}">
        <p14:creationId xmlns:p14="http://schemas.microsoft.com/office/powerpoint/2010/main" val="119003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195904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92205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68719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7BAE8F-C330-49BD-BE2A-D836CC958D2D}"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235880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BAE8F-C330-49BD-BE2A-D836CC958D2D}"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170400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BAE8F-C330-49BD-BE2A-D836CC958D2D}"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3204060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BAE8F-C330-49BD-BE2A-D836CC958D2D}"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148709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7BAE8F-C330-49BD-BE2A-D836CC958D2D}"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74925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7BAE8F-C330-49BD-BE2A-D836CC958D2D}"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183849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7BAE8F-C330-49BD-BE2A-D836CC958D2D}" type="datetimeFigureOut">
              <a:rPr lang="en-US" smtClean="0"/>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305878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7BAE8F-C330-49BD-BE2A-D836CC958D2D}"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1261806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BAE8F-C330-49BD-BE2A-D836CC958D2D}" type="datetimeFigureOut">
              <a:rPr lang="en-US" smtClean="0"/>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2376151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7BAE8F-C330-49BD-BE2A-D836CC958D2D}"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408260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7BAE8F-C330-49BD-BE2A-D836CC958D2D}"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E9CD6-7071-4F2A-ABB6-212829DFB258}" type="slidenum">
              <a:rPr lang="en-US" smtClean="0"/>
              <a:t>‹#›</a:t>
            </a:fld>
            <a:endParaRPr lang="en-US"/>
          </a:p>
        </p:txBody>
      </p:sp>
    </p:spTree>
    <p:extLst>
      <p:ext uri="{BB962C8B-B14F-4D97-AF65-F5344CB8AC3E}">
        <p14:creationId xmlns:p14="http://schemas.microsoft.com/office/powerpoint/2010/main" val="80109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BAE8F-C330-49BD-BE2A-D836CC958D2D}" type="datetimeFigureOut">
              <a:rPr lang="en-US" smtClean="0"/>
              <a:t>11/20/2021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E9CD6-7071-4F2A-ABB6-212829DFB258}" type="slidenum">
              <a:rPr lang="en-US" smtClean="0"/>
              <a:t>‹#›</a:t>
            </a:fld>
            <a:endParaRPr lang="en-US"/>
          </a:p>
        </p:txBody>
      </p:sp>
    </p:spTree>
    <p:extLst>
      <p:ext uri="{BB962C8B-B14F-4D97-AF65-F5344CB8AC3E}">
        <p14:creationId xmlns:p14="http://schemas.microsoft.com/office/powerpoint/2010/main" val="4123384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31.png"/><Relationship Id="rId3" Type="http://schemas.openxmlformats.org/officeDocument/2006/relationships/image" Target="../media/image14.png"/><Relationship Id="rId7" Type="http://schemas.openxmlformats.org/officeDocument/2006/relationships/oleObject" Target="../embeddings/oleObject5.bin"/><Relationship Id="rId12"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29.wmf"/><Relationship Id="rId4" Type="http://schemas.openxmlformats.org/officeDocument/2006/relationships/image" Target="../media/image15.wmf"/><Relationship Id="rId9"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9.png"/><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oleObject" Target="../embeddings/oleObject2.bin"/><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11" Type="http://schemas.openxmlformats.org/officeDocument/2006/relationships/image" Target="../media/image19.png"/><Relationship Id="rId5" Type="http://schemas.openxmlformats.org/officeDocument/2006/relationships/oleObject" Target="../embeddings/oleObject1.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0"/>
            <a:ext cx="9144000" cy="2387600"/>
          </a:xfrm>
        </p:spPr>
        <p:txBody>
          <a:bodyPr/>
          <a:lstStyle/>
          <a:p>
            <a:r>
              <a:rPr lang="en-US" dirty="0" smtClean="0"/>
              <a:t>RADAR </a:t>
            </a:r>
            <a:r>
              <a:rPr lang="en-US" dirty="0"/>
              <a:t>Signal Processing</a:t>
            </a:r>
          </a:p>
        </p:txBody>
      </p:sp>
      <p:pic>
        <p:nvPicPr>
          <p:cNvPr id="4" name="Picture 2" descr="prinziple of radar"/>
          <p:cNvPicPr>
            <a:picLocks noChangeAspect="1" noChangeArrowheads="1" noCrop="1"/>
          </p:cNvPicPr>
          <p:nvPr/>
        </p:nvPicPr>
        <p:blipFill>
          <a:blip r:embed="rId2"/>
          <a:srcRect/>
          <a:stretch>
            <a:fillRect/>
          </a:stretch>
        </p:blipFill>
        <p:spPr bwMode="auto">
          <a:xfrm>
            <a:off x="2591359" y="2659971"/>
            <a:ext cx="7848056" cy="3119727"/>
          </a:xfrm>
          <a:prstGeom prst="rect">
            <a:avLst/>
          </a:prstGeom>
          <a:noFill/>
        </p:spPr>
      </p:pic>
    </p:spTree>
    <p:extLst>
      <p:ext uri="{BB962C8B-B14F-4D97-AF65-F5344CB8AC3E}">
        <p14:creationId xmlns:p14="http://schemas.microsoft.com/office/powerpoint/2010/main" val="2631006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Radar Range Calculation</a:t>
            </a:r>
            <a:endParaRPr lang="en-US" dirty="0"/>
          </a:p>
        </p:txBody>
      </p:sp>
      <p:pic>
        <p:nvPicPr>
          <p:cNvPr id="5122" name="Picture 2" descr="https://video.udacity-data.com/topher/2019/May/5ccb8f65_image2/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0" y="1282428"/>
            <a:ext cx="10367970" cy="55755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37566" y="2516998"/>
            <a:ext cx="3372928" cy="2092258"/>
          </a:xfrm>
          <a:prstGeom prst="rect">
            <a:avLst/>
          </a:prstGeom>
        </p:spPr>
      </p:pic>
    </p:spTree>
    <p:extLst>
      <p:ext uri="{BB962C8B-B14F-4D97-AF65-F5344CB8AC3E}">
        <p14:creationId xmlns:p14="http://schemas.microsoft.com/office/powerpoint/2010/main" val="3238530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Range Estimation Exercise</a:t>
            </a:r>
          </a:p>
        </p:txBody>
      </p:sp>
      <p:pic>
        <p:nvPicPr>
          <p:cNvPr id="3" name="Picture 2"/>
          <p:cNvPicPr>
            <a:picLocks noChangeAspect="1"/>
          </p:cNvPicPr>
          <p:nvPr/>
        </p:nvPicPr>
        <p:blipFill>
          <a:blip r:embed="rId2"/>
          <a:stretch>
            <a:fillRect/>
          </a:stretch>
        </p:blipFill>
        <p:spPr>
          <a:xfrm>
            <a:off x="4757648" y="1028520"/>
            <a:ext cx="7113460" cy="5760468"/>
          </a:xfrm>
          <a:prstGeom prst="rect">
            <a:avLst/>
          </a:prstGeom>
        </p:spPr>
      </p:pic>
      <p:sp>
        <p:nvSpPr>
          <p:cNvPr id="6" name="TextBox 5"/>
          <p:cNvSpPr txBox="1"/>
          <p:nvPr/>
        </p:nvSpPr>
        <p:spPr>
          <a:xfrm>
            <a:off x="310551" y="1028520"/>
            <a:ext cx="4201064" cy="5355312"/>
          </a:xfrm>
          <a:prstGeom prst="rect">
            <a:avLst/>
          </a:prstGeom>
          <a:noFill/>
        </p:spPr>
        <p:txBody>
          <a:bodyPr wrap="square" rtlCol="0">
            <a:spAutoFit/>
          </a:bodyPr>
          <a:lstStyle/>
          <a:p>
            <a:r>
              <a:rPr lang="en-US" dirty="0"/>
              <a:t>Using the following MATLAB code sample, complete the TODOs to calculate the range in meters of four targets with respective measured beat frequencies [0 MHz, 1.1 MHz, 13 MHz, 24 MHz</a:t>
            </a:r>
            <a:r>
              <a:rPr lang="en-US" dirty="0" smtClean="0"/>
              <a:t>].</a:t>
            </a:r>
          </a:p>
          <a:p>
            <a:endParaRPr lang="en-US" dirty="0"/>
          </a:p>
          <a:p>
            <a:r>
              <a:rPr lang="en-US" dirty="0"/>
              <a:t>You can use the following parameter values:</a:t>
            </a:r>
          </a:p>
          <a:p>
            <a:pPr marL="285750" indent="-285750">
              <a:buFont typeface="Wingdings" panose="05000000000000000000" pitchFamily="2" charset="2"/>
              <a:buChar char="Ø"/>
            </a:pPr>
            <a:r>
              <a:rPr lang="en-US" dirty="0"/>
              <a:t>The radar maximum range = 300m</a:t>
            </a:r>
          </a:p>
          <a:p>
            <a:pPr marL="285750" indent="-285750">
              <a:buFont typeface="Wingdings" panose="05000000000000000000" pitchFamily="2" charset="2"/>
              <a:buChar char="Ø"/>
            </a:pPr>
            <a:r>
              <a:rPr lang="en-US" dirty="0"/>
              <a:t>The range resolution = 1m</a:t>
            </a:r>
          </a:p>
          <a:p>
            <a:pPr marL="285750" indent="-285750">
              <a:buFont typeface="Wingdings" panose="05000000000000000000" pitchFamily="2" charset="2"/>
              <a:buChar char="Ø"/>
            </a:pPr>
            <a:r>
              <a:rPr lang="en-US" dirty="0"/>
              <a:t>The speed of light c = 3*10^8</a:t>
            </a:r>
          </a:p>
          <a:p>
            <a:endParaRPr lang="en-US" dirty="0" smtClean="0"/>
          </a:p>
          <a:p>
            <a:r>
              <a:rPr lang="en-US" dirty="0" smtClean="0"/>
              <a:t>Note </a:t>
            </a:r>
            <a:r>
              <a:rPr lang="en-US" dirty="0"/>
              <a:t>: The sweep time can be computed based on the time needed for the signal to travel the maximum range. In general, for an FMCW radar system, the sweep time should be at least 5 to 6 times the round trip time. This example uses a factor of 5.5:</a:t>
            </a:r>
          </a:p>
          <a:p>
            <a:endParaRPr lang="en-US" dirty="0"/>
          </a:p>
        </p:txBody>
      </p:sp>
      <p:pic>
        <p:nvPicPr>
          <p:cNvPr id="7" name="Picture 6"/>
          <p:cNvPicPr>
            <a:picLocks noChangeAspect="1"/>
          </p:cNvPicPr>
          <p:nvPr/>
        </p:nvPicPr>
        <p:blipFill>
          <a:blip r:embed="rId3"/>
          <a:stretch>
            <a:fillRect/>
          </a:stretch>
        </p:blipFill>
        <p:spPr>
          <a:xfrm>
            <a:off x="941176" y="6035142"/>
            <a:ext cx="3225381" cy="697380"/>
          </a:xfrm>
          <a:prstGeom prst="rect">
            <a:avLst/>
          </a:prstGeom>
        </p:spPr>
      </p:pic>
      <p:pic>
        <p:nvPicPr>
          <p:cNvPr id="8" name="Picture 7"/>
          <p:cNvPicPr>
            <a:picLocks noChangeAspect="1"/>
          </p:cNvPicPr>
          <p:nvPr/>
        </p:nvPicPr>
        <p:blipFill>
          <a:blip r:embed="rId4"/>
          <a:stretch>
            <a:fillRect/>
          </a:stretch>
        </p:blipFill>
        <p:spPr>
          <a:xfrm>
            <a:off x="8591910" y="6053863"/>
            <a:ext cx="3279198" cy="722535"/>
          </a:xfrm>
          <a:prstGeom prst="rect">
            <a:avLst/>
          </a:prstGeom>
        </p:spPr>
      </p:pic>
    </p:spTree>
    <p:extLst>
      <p:ext uri="{BB962C8B-B14F-4D97-AF65-F5344CB8AC3E}">
        <p14:creationId xmlns:p14="http://schemas.microsoft.com/office/powerpoint/2010/main" val="21211319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192621" cy="4921622"/>
          </a:xfrm>
        </p:spPr>
        <p:txBody>
          <a:bodyPr>
            <a:normAutofit/>
          </a:bodyPr>
          <a:lstStyle/>
          <a:p>
            <a:pPr marL="403225" indent="-403225" algn="just">
              <a:spcBef>
                <a:spcPts val="2400"/>
              </a:spcBef>
              <a:buClr>
                <a:srgbClr val="0070C0"/>
              </a:buClr>
              <a:buSzPct val="80000"/>
              <a:buFont typeface="Wingdings" panose="05000000000000000000" pitchFamily="2" charset="2"/>
              <a:buChar char="Ø"/>
            </a:pPr>
            <a:r>
              <a:rPr lang="en-US" sz="3200" b="1" dirty="0">
                <a:solidFill>
                  <a:schemeClr val="accent5">
                    <a:lumMod val="50000"/>
                  </a:schemeClr>
                </a:solidFill>
              </a:rPr>
              <a:t>Velocity effect</a:t>
            </a:r>
            <a:endParaRPr lang="en-US" sz="3200" dirty="0"/>
          </a:p>
        </p:txBody>
      </p:sp>
      <p:sp>
        <p:nvSpPr>
          <p:cNvPr id="6" name="Line 4"/>
          <p:cNvSpPr>
            <a:spLocks noChangeShapeType="1"/>
          </p:cNvSpPr>
          <p:nvPr/>
        </p:nvSpPr>
        <p:spPr bwMode="auto">
          <a:xfrm flipV="1">
            <a:off x="1637986" y="3161935"/>
            <a:ext cx="3241675" cy="1584325"/>
          </a:xfrm>
          <a:prstGeom prst="line">
            <a:avLst/>
          </a:prstGeom>
          <a:noFill/>
          <a:ln w="19050">
            <a:solidFill>
              <a:schemeClr val="accent2"/>
            </a:solidFill>
            <a:round/>
            <a:headEnd/>
            <a:tailEnd/>
          </a:ln>
          <a:effectLst/>
        </p:spPr>
        <p:txBody>
          <a:bodyPr>
            <a:spAutoFit/>
          </a:bodyPr>
          <a:lstStyle/>
          <a:p>
            <a:endParaRPr lang="en-US"/>
          </a:p>
        </p:txBody>
      </p:sp>
      <p:sp>
        <p:nvSpPr>
          <p:cNvPr id="7" name="Line 5"/>
          <p:cNvSpPr>
            <a:spLocks noChangeShapeType="1"/>
          </p:cNvSpPr>
          <p:nvPr/>
        </p:nvSpPr>
        <p:spPr bwMode="auto">
          <a:xfrm>
            <a:off x="1637986" y="4755784"/>
            <a:ext cx="3457575" cy="0"/>
          </a:xfrm>
          <a:prstGeom prst="line">
            <a:avLst/>
          </a:prstGeom>
          <a:noFill/>
          <a:ln w="12700">
            <a:solidFill>
              <a:schemeClr val="tx1"/>
            </a:solidFill>
            <a:round/>
            <a:headEnd/>
            <a:tailEnd type="triangle" w="med" len="med"/>
          </a:ln>
          <a:effectLst/>
        </p:spPr>
        <p:txBody>
          <a:bodyPr>
            <a:spAutoFit/>
          </a:bodyPr>
          <a:lstStyle/>
          <a:p>
            <a:endParaRPr lang="en-US"/>
          </a:p>
        </p:txBody>
      </p:sp>
      <p:sp>
        <p:nvSpPr>
          <p:cNvPr id="8" name="Line 6"/>
          <p:cNvSpPr>
            <a:spLocks noChangeShapeType="1"/>
          </p:cNvSpPr>
          <p:nvPr/>
        </p:nvSpPr>
        <p:spPr bwMode="auto">
          <a:xfrm flipV="1">
            <a:off x="1637985" y="2884122"/>
            <a:ext cx="0" cy="1871662"/>
          </a:xfrm>
          <a:prstGeom prst="line">
            <a:avLst/>
          </a:prstGeom>
          <a:noFill/>
          <a:ln w="12700">
            <a:solidFill>
              <a:schemeClr val="tx1"/>
            </a:solidFill>
            <a:round/>
            <a:headEnd/>
            <a:tailEnd type="triangle" w="med" len="med"/>
          </a:ln>
          <a:effectLst/>
        </p:spPr>
        <p:txBody>
          <a:bodyPr>
            <a:spAutoFit/>
          </a:bodyPr>
          <a:lstStyle/>
          <a:p>
            <a:endParaRPr lang="en-US"/>
          </a:p>
        </p:txBody>
      </p:sp>
      <p:sp>
        <p:nvSpPr>
          <p:cNvPr id="9" name="Text Box 7"/>
          <p:cNvSpPr txBox="1">
            <a:spLocks noChangeArrowheads="1"/>
          </p:cNvSpPr>
          <p:nvPr/>
        </p:nvSpPr>
        <p:spPr bwMode="auto">
          <a:xfrm>
            <a:off x="4974911" y="4770072"/>
            <a:ext cx="614271" cy="369332"/>
          </a:xfrm>
          <a:prstGeom prst="rect">
            <a:avLst/>
          </a:prstGeom>
          <a:noFill/>
          <a:ln w="19050" algn="ctr">
            <a:noFill/>
            <a:miter lim="800000"/>
            <a:headEnd/>
            <a:tailEnd/>
          </a:ln>
          <a:effectLst/>
        </p:spPr>
        <p:txBody>
          <a:bodyPr wrap="none">
            <a:spAutoFit/>
          </a:bodyPr>
          <a:lstStyle/>
          <a:p>
            <a:r>
              <a:rPr lang="en-GB"/>
              <a:t>time</a:t>
            </a:r>
          </a:p>
        </p:txBody>
      </p:sp>
      <p:sp>
        <p:nvSpPr>
          <p:cNvPr id="10" name="Text Box 8"/>
          <p:cNvSpPr txBox="1">
            <a:spLocks noChangeArrowheads="1"/>
          </p:cNvSpPr>
          <p:nvPr/>
        </p:nvSpPr>
        <p:spPr bwMode="auto">
          <a:xfrm>
            <a:off x="1206186" y="2668222"/>
            <a:ext cx="1130631" cy="369332"/>
          </a:xfrm>
          <a:prstGeom prst="rect">
            <a:avLst/>
          </a:prstGeom>
          <a:noFill/>
          <a:ln w="19050" algn="ctr">
            <a:noFill/>
            <a:miter lim="800000"/>
            <a:headEnd/>
            <a:tailEnd/>
          </a:ln>
          <a:effectLst/>
        </p:spPr>
        <p:txBody>
          <a:bodyPr wrap="none">
            <a:spAutoFit/>
          </a:bodyPr>
          <a:lstStyle/>
          <a:p>
            <a:r>
              <a:rPr lang="en-GB"/>
              <a:t>frequency</a:t>
            </a:r>
          </a:p>
        </p:txBody>
      </p:sp>
      <p:sp>
        <p:nvSpPr>
          <p:cNvPr id="11" name="Line 9"/>
          <p:cNvSpPr>
            <a:spLocks noChangeShapeType="1"/>
          </p:cNvSpPr>
          <p:nvPr/>
        </p:nvSpPr>
        <p:spPr bwMode="auto">
          <a:xfrm flipV="1">
            <a:off x="2644461" y="3166698"/>
            <a:ext cx="3241675" cy="1584325"/>
          </a:xfrm>
          <a:prstGeom prst="line">
            <a:avLst/>
          </a:prstGeom>
          <a:noFill/>
          <a:ln w="19050">
            <a:solidFill>
              <a:srgbClr val="FF6600"/>
            </a:solidFill>
            <a:round/>
            <a:headEnd/>
            <a:tailEnd/>
          </a:ln>
          <a:effectLst/>
        </p:spPr>
        <p:txBody>
          <a:bodyPr>
            <a:spAutoFit/>
          </a:bodyPr>
          <a:lstStyle/>
          <a:p>
            <a:endParaRPr lang="en-US"/>
          </a:p>
        </p:txBody>
      </p:sp>
      <p:grpSp>
        <p:nvGrpSpPr>
          <p:cNvPr id="12" name="Group 10"/>
          <p:cNvGrpSpPr>
            <a:grpSpLocks/>
          </p:cNvGrpSpPr>
          <p:nvPr/>
        </p:nvGrpSpPr>
        <p:grpSpPr bwMode="auto">
          <a:xfrm>
            <a:off x="553660" y="1010872"/>
            <a:ext cx="1027113" cy="900112"/>
            <a:chOff x="884" y="719"/>
            <a:chExt cx="647" cy="567"/>
          </a:xfrm>
        </p:grpSpPr>
        <p:sp>
          <p:nvSpPr>
            <p:cNvPr id="13" name="Text Box 11"/>
            <p:cNvSpPr txBox="1">
              <a:spLocks noChangeArrowheads="1"/>
            </p:cNvSpPr>
            <p:nvPr/>
          </p:nvSpPr>
          <p:spPr bwMode="auto">
            <a:xfrm rot="-5400000">
              <a:off x="729" y="882"/>
              <a:ext cx="553" cy="243"/>
            </a:xfrm>
            <a:prstGeom prst="rect">
              <a:avLst/>
            </a:prstGeom>
            <a:noFill/>
            <a:ln w="19050" algn="ctr">
              <a:solidFill>
                <a:schemeClr val="accent2"/>
              </a:solidFill>
              <a:miter lim="800000"/>
              <a:headEnd/>
              <a:tailEnd/>
            </a:ln>
            <a:effectLst/>
          </p:spPr>
          <p:txBody>
            <a:bodyPr/>
            <a:lstStyle/>
            <a:p>
              <a:r>
                <a:rPr lang="en-GB"/>
                <a:t>Radar</a:t>
              </a:r>
            </a:p>
          </p:txBody>
        </p:sp>
        <p:pic>
          <p:nvPicPr>
            <p:cNvPr id="14" name="Picture 12"/>
            <p:cNvPicPr>
              <a:picLocks noChangeAspect="1" noChangeArrowheads="1"/>
            </p:cNvPicPr>
            <p:nvPr/>
          </p:nvPicPr>
          <p:blipFill>
            <a:blip r:embed="rId3"/>
            <a:srcRect/>
            <a:stretch>
              <a:fillRect/>
            </a:stretch>
          </p:blipFill>
          <p:spPr bwMode="auto">
            <a:xfrm>
              <a:off x="1096" y="719"/>
              <a:ext cx="435" cy="567"/>
            </a:xfrm>
            <a:prstGeom prst="rect">
              <a:avLst/>
            </a:prstGeom>
            <a:noFill/>
            <a:ln w="19050" algn="ctr">
              <a:noFill/>
              <a:miter lim="800000"/>
              <a:headEnd/>
              <a:tailEnd/>
            </a:ln>
            <a:effectLst/>
          </p:spPr>
        </p:pic>
      </p:grpSp>
      <p:grpSp>
        <p:nvGrpSpPr>
          <p:cNvPr id="15" name="Group 13"/>
          <p:cNvGrpSpPr>
            <a:grpSpLocks/>
          </p:cNvGrpSpPr>
          <p:nvPr/>
        </p:nvGrpSpPr>
        <p:grpSpPr bwMode="auto">
          <a:xfrm>
            <a:off x="2101472" y="1388698"/>
            <a:ext cx="863600" cy="142875"/>
            <a:chOff x="2084" y="754"/>
            <a:chExt cx="544" cy="90"/>
          </a:xfrm>
        </p:grpSpPr>
        <p:sp>
          <p:nvSpPr>
            <p:cNvPr id="16" name="Line 14"/>
            <p:cNvSpPr>
              <a:spLocks noChangeShapeType="1"/>
            </p:cNvSpPr>
            <p:nvPr/>
          </p:nvSpPr>
          <p:spPr bwMode="auto">
            <a:xfrm>
              <a:off x="2084" y="754"/>
              <a:ext cx="317" cy="0"/>
            </a:xfrm>
            <a:prstGeom prst="line">
              <a:avLst/>
            </a:prstGeom>
            <a:noFill/>
            <a:ln w="19050">
              <a:solidFill>
                <a:schemeClr val="accent2"/>
              </a:solidFill>
              <a:round/>
              <a:headEnd/>
              <a:tailEnd/>
            </a:ln>
            <a:effectLst/>
          </p:spPr>
          <p:txBody>
            <a:bodyPr>
              <a:spAutoFit/>
            </a:bodyPr>
            <a:lstStyle/>
            <a:p>
              <a:endParaRPr lang="en-US"/>
            </a:p>
          </p:txBody>
        </p:sp>
        <p:sp>
          <p:nvSpPr>
            <p:cNvPr id="17" name="Line 15"/>
            <p:cNvSpPr>
              <a:spLocks noChangeShapeType="1"/>
            </p:cNvSpPr>
            <p:nvPr/>
          </p:nvSpPr>
          <p:spPr bwMode="auto">
            <a:xfrm flipH="1">
              <a:off x="2310" y="754"/>
              <a:ext cx="91" cy="90"/>
            </a:xfrm>
            <a:prstGeom prst="line">
              <a:avLst/>
            </a:prstGeom>
            <a:noFill/>
            <a:ln w="19050">
              <a:solidFill>
                <a:schemeClr val="accent2"/>
              </a:solidFill>
              <a:round/>
              <a:headEnd/>
              <a:tailEnd/>
            </a:ln>
            <a:effectLst/>
          </p:spPr>
          <p:txBody>
            <a:bodyPr>
              <a:spAutoFit/>
            </a:bodyPr>
            <a:lstStyle/>
            <a:p>
              <a:endParaRPr lang="en-US"/>
            </a:p>
          </p:txBody>
        </p:sp>
        <p:sp>
          <p:nvSpPr>
            <p:cNvPr id="18" name="Line 16"/>
            <p:cNvSpPr>
              <a:spLocks noChangeShapeType="1"/>
            </p:cNvSpPr>
            <p:nvPr/>
          </p:nvSpPr>
          <p:spPr bwMode="auto">
            <a:xfrm>
              <a:off x="2311" y="844"/>
              <a:ext cx="317" cy="0"/>
            </a:xfrm>
            <a:prstGeom prst="line">
              <a:avLst/>
            </a:prstGeom>
            <a:noFill/>
            <a:ln w="19050">
              <a:solidFill>
                <a:schemeClr val="accent2"/>
              </a:solidFill>
              <a:round/>
              <a:headEnd/>
              <a:tailEnd type="triangle" w="med" len="med"/>
            </a:ln>
            <a:effectLst/>
          </p:spPr>
          <p:txBody>
            <a:bodyPr>
              <a:spAutoFit/>
            </a:bodyPr>
            <a:lstStyle/>
            <a:p>
              <a:endParaRPr lang="en-US"/>
            </a:p>
          </p:txBody>
        </p:sp>
      </p:grpSp>
      <p:pic>
        <p:nvPicPr>
          <p:cNvPr id="19" name="Picture 17" descr="j0212957"/>
          <p:cNvPicPr>
            <a:picLocks noChangeAspect="1" noChangeArrowheads="1"/>
          </p:cNvPicPr>
          <p:nvPr/>
        </p:nvPicPr>
        <p:blipFill>
          <a:blip r:embed="rId4"/>
          <a:srcRect/>
          <a:stretch>
            <a:fillRect/>
          </a:stretch>
        </p:blipFill>
        <p:spPr bwMode="auto">
          <a:xfrm>
            <a:off x="4873247" y="1222009"/>
            <a:ext cx="760412" cy="477838"/>
          </a:xfrm>
          <a:prstGeom prst="rect">
            <a:avLst/>
          </a:prstGeom>
          <a:noFill/>
          <a:ln w="9525">
            <a:noFill/>
            <a:miter lim="800000"/>
            <a:headEnd/>
            <a:tailEnd/>
          </a:ln>
        </p:spPr>
      </p:pic>
      <p:sp>
        <p:nvSpPr>
          <p:cNvPr id="20" name="Line 18"/>
          <p:cNvSpPr>
            <a:spLocks noChangeShapeType="1"/>
          </p:cNvSpPr>
          <p:nvPr/>
        </p:nvSpPr>
        <p:spPr bwMode="auto">
          <a:xfrm>
            <a:off x="1601410" y="2090372"/>
            <a:ext cx="3311525" cy="0"/>
          </a:xfrm>
          <a:prstGeom prst="line">
            <a:avLst/>
          </a:prstGeom>
          <a:noFill/>
          <a:ln w="19050">
            <a:solidFill>
              <a:schemeClr val="tx1"/>
            </a:solidFill>
            <a:round/>
            <a:headEnd type="triangle" w="med" len="med"/>
            <a:tailEnd type="triangle" w="med" len="med"/>
          </a:ln>
          <a:effectLst/>
        </p:spPr>
        <p:txBody>
          <a:bodyPr>
            <a:spAutoFit/>
          </a:bodyPr>
          <a:lstStyle/>
          <a:p>
            <a:endParaRPr lang="en-US"/>
          </a:p>
        </p:txBody>
      </p:sp>
      <p:sp>
        <p:nvSpPr>
          <p:cNvPr id="21" name="Text Box 19"/>
          <p:cNvSpPr txBox="1">
            <a:spLocks noChangeArrowheads="1"/>
          </p:cNvSpPr>
          <p:nvPr/>
        </p:nvSpPr>
        <p:spPr bwMode="auto">
          <a:xfrm>
            <a:off x="2857123" y="2090372"/>
            <a:ext cx="892937" cy="369332"/>
          </a:xfrm>
          <a:prstGeom prst="rect">
            <a:avLst/>
          </a:prstGeom>
          <a:noFill/>
          <a:ln w="19050" algn="ctr">
            <a:noFill/>
            <a:miter lim="800000"/>
            <a:headEnd/>
            <a:tailEnd/>
          </a:ln>
          <a:effectLst/>
        </p:spPr>
        <p:txBody>
          <a:bodyPr wrap="none">
            <a:spAutoFit/>
          </a:bodyPr>
          <a:lstStyle/>
          <a:p>
            <a:r>
              <a:rPr lang="en-GB" dirty="0"/>
              <a:t>range </a:t>
            </a:r>
            <a:r>
              <a:rPr lang="en-GB" i="1" dirty="0"/>
              <a:t>R</a:t>
            </a:r>
          </a:p>
        </p:txBody>
      </p:sp>
      <p:grpSp>
        <p:nvGrpSpPr>
          <p:cNvPr id="22" name="Group 20"/>
          <p:cNvGrpSpPr>
            <a:grpSpLocks/>
          </p:cNvGrpSpPr>
          <p:nvPr/>
        </p:nvGrpSpPr>
        <p:grpSpPr bwMode="auto">
          <a:xfrm>
            <a:off x="3690559" y="1388697"/>
            <a:ext cx="863600" cy="144462"/>
            <a:chOff x="2788" y="935"/>
            <a:chExt cx="544" cy="91"/>
          </a:xfrm>
        </p:grpSpPr>
        <p:sp>
          <p:nvSpPr>
            <p:cNvPr id="23" name="Line 21"/>
            <p:cNvSpPr>
              <a:spLocks noChangeShapeType="1"/>
            </p:cNvSpPr>
            <p:nvPr/>
          </p:nvSpPr>
          <p:spPr bwMode="auto">
            <a:xfrm rot="10800000">
              <a:off x="3015" y="935"/>
              <a:ext cx="317" cy="0"/>
            </a:xfrm>
            <a:prstGeom prst="line">
              <a:avLst/>
            </a:prstGeom>
            <a:noFill/>
            <a:ln w="19050">
              <a:solidFill>
                <a:srgbClr val="FF6600"/>
              </a:solidFill>
              <a:round/>
              <a:headEnd/>
              <a:tailEnd/>
            </a:ln>
            <a:effectLst/>
          </p:spPr>
          <p:txBody>
            <a:bodyPr>
              <a:spAutoFit/>
            </a:bodyPr>
            <a:lstStyle/>
            <a:p>
              <a:endParaRPr lang="en-US"/>
            </a:p>
          </p:txBody>
        </p:sp>
        <p:sp>
          <p:nvSpPr>
            <p:cNvPr id="24" name="Line 22"/>
            <p:cNvSpPr>
              <a:spLocks noChangeShapeType="1"/>
            </p:cNvSpPr>
            <p:nvPr/>
          </p:nvSpPr>
          <p:spPr bwMode="auto">
            <a:xfrm rot="10800000">
              <a:off x="3016" y="935"/>
              <a:ext cx="91" cy="91"/>
            </a:xfrm>
            <a:prstGeom prst="line">
              <a:avLst/>
            </a:prstGeom>
            <a:noFill/>
            <a:ln w="19050">
              <a:solidFill>
                <a:srgbClr val="FF6600"/>
              </a:solidFill>
              <a:round/>
              <a:headEnd/>
              <a:tailEnd/>
            </a:ln>
            <a:effectLst/>
          </p:spPr>
          <p:txBody>
            <a:bodyPr>
              <a:spAutoFit/>
            </a:bodyPr>
            <a:lstStyle/>
            <a:p>
              <a:endParaRPr lang="en-US"/>
            </a:p>
          </p:txBody>
        </p:sp>
        <p:sp>
          <p:nvSpPr>
            <p:cNvPr id="25" name="Line 23"/>
            <p:cNvSpPr>
              <a:spLocks noChangeShapeType="1"/>
            </p:cNvSpPr>
            <p:nvPr/>
          </p:nvSpPr>
          <p:spPr bwMode="auto">
            <a:xfrm rot="10800000">
              <a:off x="2788" y="1026"/>
              <a:ext cx="317" cy="0"/>
            </a:xfrm>
            <a:prstGeom prst="line">
              <a:avLst/>
            </a:prstGeom>
            <a:noFill/>
            <a:ln w="19050">
              <a:solidFill>
                <a:srgbClr val="FF6600"/>
              </a:solidFill>
              <a:round/>
              <a:headEnd/>
              <a:tailEnd type="triangle" w="med" len="med"/>
            </a:ln>
            <a:effectLst/>
          </p:spPr>
          <p:txBody>
            <a:bodyPr>
              <a:spAutoFit/>
            </a:bodyPr>
            <a:lstStyle/>
            <a:p>
              <a:endParaRPr lang="en-US"/>
            </a:p>
          </p:txBody>
        </p:sp>
      </p:grpSp>
      <p:grpSp>
        <p:nvGrpSpPr>
          <p:cNvPr id="26" name="Group 47"/>
          <p:cNvGrpSpPr>
            <a:grpSpLocks/>
          </p:cNvGrpSpPr>
          <p:nvPr/>
        </p:nvGrpSpPr>
        <p:grpSpPr bwMode="auto">
          <a:xfrm>
            <a:off x="1637985" y="4984382"/>
            <a:ext cx="3240088" cy="369888"/>
            <a:chOff x="1610" y="3249"/>
            <a:chExt cx="2041" cy="233"/>
          </a:xfrm>
        </p:grpSpPr>
        <p:sp>
          <p:nvSpPr>
            <p:cNvPr id="27" name="Line 48"/>
            <p:cNvSpPr>
              <a:spLocks noChangeShapeType="1"/>
            </p:cNvSpPr>
            <p:nvPr/>
          </p:nvSpPr>
          <p:spPr bwMode="auto">
            <a:xfrm>
              <a:off x="1610" y="3249"/>
              <a:ext cx="2041" cy="0"/>
            </a:xfrm>
            <a:prstGeom prst="line">
              <a:avLst/>
            </a:prstGeom>
            <a:noFill/>
            <a:ln w="19050">
              <a:solidFill>
                <a:schemeClr val="tx1"/>
              </a:solidFill>
              <a:round/>
              <a:headEnd type="triangle" w="med" len="med"/>
              <a:tailEnd type="triangle" w="med" len="med"/>
            </a:ln>
            <a:effectLst/>
          </p:spPr>
          <p:txBody>
            <a:bodyPr>
              <a:spAutoFit/>
            </a:bodyPr>
            <a:lstStyle/>
            <a:p>
              <a:endParaRPr lang="en-US"/>
            </a:p>
          </p:txBody>
        </p:sp>
        <p:sp>
          <p:nvSpPr>
            <p:cNvPr id="28" name="Text Box 49"/>
            <p:cNvSpPr txBox="1">
              <a:spLocks noChangeArrowheads="1"/>
            </p:cNvSpPr>
            <p:nvPr/>
          </p:nvSpPr>
          <p:spPr bwMode="auto">
            <a:xfrm>
              <a:off x="2245" y="3249"/>
              <a:ext cx="932" cy="233"/>
            </a:xfrm>
            <a:prstGeom prst="rect">
              <a:avLst/>
            </a:prstGeom>
            <a:noFill/>
            <a:ln w="19050" algn="ctr">
              <a:noFill/>
              <a:miter lim="800000"/>
              <a:headEnd/>
              <a:tailEnd/>
            </a:ln>
            <a:effectLst/>
          </p:spPr>
          <p:txBody>
            <a:bodyPr wrap="none">
              <a:spAutoFit/>
            </a:bodyPr>
            <a:lstStyle/>
            <a:p>
              <a:r>
                <a:rPr lang="en-GB"/>
                <a:t>sweep time </a:t>
              </a:r>
              <a:r>
                <a:rPr lang="en-GB" i="1"/>
                <a:t>T</a:t>
              </a:r>
              <a:r>
                <a:rPr lang="en-GB" i="1" baseline="-25000"/>
                <a:t>s</a:t>
              </a:r>
            </a:p>
          </p:txBody>
        </p:sp>
      </p:grpSp>
      <p:graphicFrame>
        <p:nvGraphicFramePr>
          <p:cNvPr id="29" name="Object 53"/>
          <p:cNvGraphicFramePr>
            <a:graphicFrameLocks noChangeAspect="1"/>
          </p:cNvGraphicFramePr>
          <p:nvPr>
            <p:extLst>
              <p:ext uri="{D42A27DB-BD31-4B8C-83A1-F6EECF244321}">
                <p14:modId xmlns:p14="http://schemas.microsoft.com/office/powerpoint/2010/main" val="3928984948"/>
              </p:ext>
            </p:extLst>
          </p:nvPr>
        </p:nvGraphicFramePr>
        <p:xfrm>
          <a:off x="3976310" y="1026747"/>
          <a:ext cx="504825" cy="246062"/>
        </p:xfrm>
        <a:graphic>
          <a:graphicData uri="http://schemas.openxmlformats.org/presentationml/2006/ole">
            <mc:AlternateContent xmlns:mc="http://schemas.openxmlformats.org/markup-compatibility/2006">
              <mc:Choice xmlns:v="urn:schemas-microsoft-com:vml" Requires="v">
                <p:oleObj spid="_x0000_s2232" name="Equation" r:id="rId5" imgW="444114" imgH="215713" progId="Equation.3">
                  <p:embed/>
                </p:oleObj>
              </mc:Choice>
              <mc:Fallback>
                <p:oleObj name="Equation" r:id="rId5" imgW="444114"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6310" y="1026747"/>
                        <a:ext cx="504825" cy="246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56"/>
          <p:cNvGraphicFramePr>
            <a:graphicFrameLocks noChangeAspect="1"/>
          </p:cNvGraphicFramePr>
          <p:nvPr>
            <p:extLst>
              <p:ext uri="{D42A27DB-BD31-4B8C-83A1-F6EECF244321}">
                <p14:modId xmlns:p14="http://schemas.microsoft.com/office/powerpoint/2010/main" val="853028619"/>
              </p:ext>
            </p:extLst>
          </p:nvPr>
        </p:nvGraphicFramePr>
        <p:xfrm>
          <a:off x="4460560" y="3006359"/>
          <a:ext cx="114300" cy="215900"/>
        </p:xfrm>
        <a:graphic>
          <a:graphicData uri="http://schemas.openxmlformats.org/presentationml/2006/ole">
            <mc:AlternateContent xmlns:mc="http://schemas.openxmlformats.org/markup-compatibility/2006">
              <mc:Choice xmlns:v="urn:schemas-microsoft-com:vml" Requires="v">
                <p:oleObj spid="_x0000_s2233"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560" y="300635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64"/>
          <p:cNvGrpSpPr>
            <a:grpSpLocks/>
          </p:cNvGrpSpPr>
          <p:nvPr/>
        </p:nvGrpSpPr>
        <p:grpSpPr bwMode="auto">
          <a:xfrm>
            <a:off x="3941449" y="3546113"/>
            <a:ext cx="2447925" cy="646113"/>
            <a:chOff x="2608" y="2432"/>
            <a:chExt cx="1542" cy="407"/>
          </a:xfrm>
        </p:grpSpPr>
        <p:sp>
          <p:nvSpPr>
            <p:cNvPr id="32" name="Line 60"/>
            <p:cNvSpPr>
              <a:spLocks noChangeShapeType="1"/>
            </p:cNvSpPr>
            <p:nvPr/>
          </p:nvSpPr>
          <p:spPr bwMode="auto">
            <a:xfrm flipH="1">
              <a:off x="2608" y="2614"/>
              <a:ext cx="1542" cy="0"/>
            </a:xfrm>
            <a:prstGeom prst="line">
              <a:avLst/>
            </a:prstGeom>
            <a:noFill/>
            <a:ln w="12700">
              <a:solidFill>
                <a:schemeClr val="tx1"/>
              </a:solidFill>
              <a:prstDash val="dash"/>
              <a:round/>
              <a:headEnd/>
              <a:tailEnd/>
            </a:ln>
            <a:effectLst/>
          </p:spPr>
          <p:txBody>
            <a:bodyPr>
              <a:spAutoFit/>
            </a:bodyPr>
            <a:lstStyle/>
            <a:p>
              <a:endParaRPr lang="en-US"/>
            </a:p>
          </p:txBody>
        </p:sp>
        <p:sp>
          <p:nvSpPr>
            <p:cNvPr id="33" name="Line 61"/>
            <p:cNvSpPr>
              <a:spLocks noChangeShapeType="1"/>
            </p:cNvSpPr>
            <p:nvPr/>
          </p:nvSpPr>
          <p:spPr bwMode="auto">
            <a:xfrm>
              <a:off x="2698" y="2432"/>
              <a:ext cx="1" cy="182"/>
            </a:xfrm>
            <a:prstGeom prst="line">
              <a:avLst/>
            </a:prstGeom>
            <a:noFill/>
            <a:ln w="19050">
              <a:solidFill>
                <a:schemeClr val="tx1"/>
              </a:solidFill>
              <a:round/>
              <a:headEnd type="triangle" w="med" len="med"/>
              <a:tailEnd type="triangle" w="med" len="med"/>
            </a:ln>
            <a:effectLst/>
          </p:spPr>
          <p:txBody>
            <a:bodyPr>
              <a:spAutoFit/>
            </a:bodyPr>
            <a:lstStyle/>
            <a:p>
              <a:endParaRPr lang="en-US"/>
            </a:p>
          </p:txBody>
        </p:sp>
        <p:sp>
          <p:nvSpPr>
            <p:cNvPr id="34" name="Line 62"/>
            <p:cNvSpPr>
              <a:spLocks noChangeShapeType="1"/>
            </p:cNvSpPr>
            <p:nvPr/>
          </p:nvSpPr>
          <p:spPr bwMode="auto">
            <a:xfrm flipH="1" flipV="1">
              <a:off x="2608" y="2432"/>
              <a:ext cx="1542" cy="0"/>
            </a:xfrm>
            <a:prstGeom prst="line">
              <a:avLst/>
            </a:prstGeom>
            <a:noFill/>
            <a:ln w="12700">
              <a:solidFill>
                <a:schemeClr val="tx1"/>
              </a:solidFill>
              <a:prstDash val="dash"/>
              <a:round/>
              <a:headEnd/>
              <a:tailEnd/>
            </a:ln>
            <a:effectLst/>
          </p:spPr>
          <p:txBody>
            <a:bodyPr>
              <a:spAutoFit/>
            </a:bodyPr>
            <a:lstStyle/>
            <a:p>
              <a:endParaRPr lang="en-US"/>
            </a:p>
          </p:txBody>
        </p:sp>
        <p:sp>
          <p:nvSpPr>
            <p:cNvPr id="35" name="Text Box 63"/>
            <p:cNvSpPr txBox="1">
              <a:spLocks noChangeArrowheads="1"/>
            </p:cNvSpPr>
            <p:nvPr/>
          </p:nvSpPr>
          <p:spPr bwMode="auto">
            <a:xfrm>
              <a:off x="3269" y="2432"/>
              <a:ext cx="849" cy="407"/>
            </a:xfrm>
            <a:prstGeom prst="rect">
              <a:avLst/>
            </a:prstGeom>
            <a:noFill/>
            <a:ln w="19050" algn="ctr">
              <a:noFill/>
              <a:miter lim="800000"/>
              <a:headEnd/>
              <a:tailEnd/>
            </a:ln>
            <a:effectLst/>
          </p:spPr>
          <p:txBody>
            <a:bodyPr>
              <a:spAutoFit/>
            </a:bodyPr>
            <a:lstStyle/>
            <a:p>
              <a:r>
                <a:rPr lang="en-GB"/>
                <a:t>beat frequency</a:t>
              </a:r>
              <a:endParaRPr lang="en-GB" i="1" baseline="-25000"/>
            </a:p>
          </p:txBody>
        </p:sp>
      </p:grpSp>
      <p:grpSp>
        <p:nvGrpSpPr>
          <p:cNvPr id="36" name="Group 69"/>
          <p:cNvGrpSpPr>
            <a:grpSpLocks/>
          </p:cNvGrpSpPr>
          <p:nvPr/>
        </p:nvGrpSpPr>
        <p:grpSpPr bwMode="auto">
          <a:xfrm>
            <a:off x="4850323" y="688102"/>
            <a:ext cx="4230688" cy="1622425"/>
            <a:chOff x="2982" y="624"/>
            <a:chExt cx="2665" cy="1022"/>
          </a:xfrm>
        </p:grpSpPr>
        <p:sp>
          <p:nvSpPr>
            <p:cNvPr id="37" name="Text Box 55"/>
            <p:cNvSpPr txBox="1">
              <a:spLocks noChangeArrowheads="1"/>
            </p:cNvSpPr>
            <p:nvPr/>
          </p:nvSpPr>
          <p:spPr bwMode="auto">
            <a:xfrm>
              <a:off x="3833" y="624"/>
              <a:ext cx="1660" cy="366"/>
            </a:xfrm>
            <a:prstGeom prst="rect">
              <a:avLst/>
            </a:prstGeom>
            <a:noFill/>
            <a:ln w="19050" algn="ctr">
              <a:noFill/>
              <a:miter lim="800000"/>
              <a:headEnd/>
              <a:tailEnd/>
            </a:ln>
            <a:effectLst/>
          </p:spPr>
          <p:txBody>
            <a:bodyPr>
              <a:spAutoFit/>
            </a:bodyPr>
            <a:lstStyle/>
            <a:p>
              <a:pPr algn="l"/>
              <a:r>
                <a:rPr lang="en-GB" sz="1600" dirty="0"/>
                <a:t>A moving target induces a Doppler frequency shift</a:t>
              </a:r>
            </a:p>
          </p:txBody>
        </p:sp>
        <p:graphicFrame>
          <p:nvGraphicFramePr>
            <p:cNvPr id="38" name="Object 65"/>
            <p:cNvGraphicFramePr>
              <a:graphicFrameLocks noChangeAspect="1"/>
            </p:cNvGraphicFramePr>
            <p:nvPr/>
          </p:nvGraphicFramePr>
          <p:xfrm>
            <a:off x="4422" y="1032"/>
            <a:ext cx="545" cy="369"/>
          </p:xfrm>
          <a:graphic>
            <a:graphicData uri="http://schemas.openxmlformats.org/presentationml/2006/ole">
              <mc:AlternateContent xmlns:mc="http://schemas.openxmlformats.org/markup-compatibility/2006">
                <mc:Choice xmlns:v="urn:schemas-microsoft-com:vml" Requires="v">
                  <p:oleObj spid="_x0000_s2234" name="Equation" r:id="rId9" imgW="583947" imgH="393529" progId="">
                    <p:embed/>
                  </p:oleObj>
                </mc:Choice>
                <mc:Fallback>
                  <p:oleObj name="Equation" r:id="rId9" imgW="583947" imgH="393529"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 y="1032"/>
                          <a:ext cx="545"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Text Box 66"/>
            <p:cNvSpPr txBox="1">
              <a:spLocks noChangeArrowheads="1"/>
            </p:cNvSpPr>
            <p:nvPr/>
          </p:nvSpPr>
          <p:spPr bwMode="auto">
            <a:xfrm>
              <a:off x="3833" y="1434"/>
              <a:ext cx="1814" cy="212"/>
            </a:xfrm>
            <a:prstGeom prst="rect">
              <a:avLst/>
            </a:prstGeom>
            <a:noFill/>
            <a:ln w="19050" algn="ctr">
              <a:noFill/>
              <a:miter lim="800000"/>
              <a:headEnd/>
              <a:tailEnd/>
            </a:ln>
            <a:effectLst/>
          </p:spPr>
          <p:txBody>
            <a:bodyPr>
              <a:spAutoFit/>
            </a:bodyPr>
            <a:lstStyle/>
            <a:p>
              <a:pPr algn="l"/>
              <a:r>
                <a:rPr lang="en-GB" sz="1600"/>
                <a:t>with the radar wavelength </a:t>
              </a:r>
              <a:r>
                <a:rPr lang="el-GR" sz="1600" i="1">
                  <a:latin typeface="Times New Roman" pitchFamily="18" charset="0"/>
                  <a:cs typeface="Times New Roman" pitchFamily="18" charset="0"/>
                </a:rPr>
                <a:t>λ</a:t>
              </a:r>
              <a:r>
                <a:rPr lang="en-US" sz="1600" i="1">
                  <a:latin typeface="Times New Roman" pitchFamily="18" charset="0"/>
                  <a:cs typeface="Times New Roman" pitchFamily="18" charset="0"/>
                </a:rPr>
                <a:t>.</a:t>
              </a:r>
              <a:endParaRPr lang="el-GR" sz="1600" i="1">
                <a:latin typeface="Times New Roman" pitchFamily="18" charset="0"/>
                <a:cs typeface="Times New Roman" pitchFamily="18" charset="0"/>
              </a:endParaRPr>
            </a:p>
          </p:txBody>
        </p:sp>
        <p:graphicFrame>
          <p:nvGraphicFramePr>
            <p:cNvPr id="40" name="Object 67"/>
            <p:cNvGraphicFramePr>
              <a:graphicFrameLocks noChangeAspect="1"/>
            </p:cNvGraphicFramePr>
            <p:nvPr/>
          </p:nvGraphicFramePr>
          <p:xfrm>
            <a:off x="2982" y="715"/>
            <a:ext cx="760" cy="164"/>
          </p:xfrm>
          <a:graphic>
            <a:graphicData uri="http://schemas.openxmlformats.org/presentationml/2006/ole">
              <mc:AlternateContent xmlns:mc="http://schemas.openxmlformats.org/markup-compatibility/2006">
                <mc:Choice xmlns:v="urn:schemas-microsoft-com:vml" Requires="v">
                  <p:oleObj spid="_x0000_s2235" name="Equation" r:id="rId11" imgW="1054100" imgH="228600" progId="">
                    <p:embed/>
                  </p:oleObj>
                </mc:Choice>
                <mc:Fallback>
                  <p:oleObj name="Equation" r:id="rId11" imgW="1054100" imgH="2286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2" y="715"/>
                          <a:ext cx="760"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1" name="Group 42"/>
          <p:cNvGrpSpPr>
            <a:grpSpLocks/>
          </p:cNvGrpSpPr>
          <p:nvPr/>
        </p:nvGrpSpPr>
        <p:grpSpPr bwMode="auto">
          <a:xfrm>
            <a:off x="833124" y="3025410"/>
            <a:ext cx="685800" cy="1857375"/>
            <a:chOff x="1087" y="2062"/>
            <a:chExt cx="432" cy="1170"/>
          </a:xfrm>
        </p:grpSpPr>
        <p:sp>
          <p:nvSpPr>
            <p:cNvPr id="42" name="Line 40"/>
            <p:cNvSpPr>
              <a:spLocks noChangeShapeType="1"/>
            </p:cNvSpPr>
            <p:nvPr/>
          </p:nvSpPr>
          <p:spPr bwMode="auto">
            <a:xfrm flipH="1" flipV="1">
              <a:off x="1519" y="2160"/>
              <a:ext cx="0" cy="998"/>
            </a:xfrm>
            <a:prstGeom prst="line">
              <a:avLst/>
            </a:prstGeom>
            <a:noFill/>
            <a:ln w="19050">
              <a:solidFill>
                <a:schemeClr val="tx1"/>
              </a:solidFill>
              <a:round/>
              <a:headEnd type="triangle" w="med" len="med"/>
              <a:tailEnd type="triangle" w="med" len="med"/>
            </a:ln>
            <a:effectLst/>
          </p:spPr>
          <p:txBody>
            <a:bodyPr>
              <a:spAutoFit/>
            </a:bodyPr>
            <a:lstStyle/>
            <a:p>
              <a:endParaRPr lang="en-US"/>
            </a:p>
          </p:txBody>
        </p:sp>
        <p:sp>
          <p:nvSpPr>
            <p:cNvPr id="43" name="Text Box 41"/>
            <p:cNvSpPr txBox="1">
              <a:spLocks noChangeArrowheads="1"/>
            </p:cNvSpPr>
            <p:nvPr/>
          </p:nvSpPr>
          <p:spPr bwMode="auto">
            <a:xfrm rot="16200000">
              <a:off x="706" y="2443"/>
              <a:ext cx="1170" cy="407"/>
            </a:xfrm>
            <a:prstGeom prst="rect">
              <a:avLst/>
            </a:prstGeom>
            <a:noFill/>
            <a:ln w="19050" algn="ctr">
              <a:noFill/>
              <a:miter lim="800000"/>
              <a:headEnd/>
              <a:tailEnd/>
            </a:ln>
            <a:effectLst/>
          </p:spPr>
          <p:txBody>
            <a:bodyPr>
              <a:spAutoFit/>
            </a:bodyPr>
            <a:lstStyle/>
            <a:p>
              <a:r>
                <a:rPr lang="en-GB" dirty="0"/>
                <a:t>sweep bandwidth </a:t>
              </a:r>
              <a:r>
                <a:rPr lang="en-GB" dirty="0" err="1"/>
                <a:t>B</a:t>
              </a:r>
              <a:r>
                <a:rPr lang="en-GB" baseline="-25000" dirty="0" err="1"/>
                <a:t>sweep</a:t>
              </a:r>
              <a:endParaRPr lang="en-GB" i="1" baseline="-25000" dirty="0"/>
            </a:p>
          </p:txBody>
        </p:sp>
      </p:grpSp>
      <p:grpSp>
        <p:nvGrpSpPr>
          <p:cNvPr id="45" name="Group 64"/>
          <p:cNvGrpSpPr>
            <a:grpSpLocks/>
          </p:cNvGrpSpPr>
          <p:nvPr/>
        </p:nvGrpSpPr>
        <p:grpSpPr bwMode="auto">
          <a:xfrm>
            <a:off x="2598423" y="4493863"/>
            <a:ext cx="381000" cy="369889"/>
            <a:chOff x="2670" y="2451"/>
            <a:chExt cx="240" cy="233"/>
          </a:xfrm>
        </p:grpSpPr>
        <p:sp>
          <p:nvSpPr>
            <p:cNvPr id="46" name="Line 61"/>
            <p:cNvSpPr>
              <a:spLocks noChangeShapeType="1"/>
            </p:cNvSpPr>
            <p:nvPr/>
          </p:nvSpPr>
          <p:spPr bwMode="auto">
            <a:xfrm>
              <a:off x="2697" y="2489"/>
              <a:ext cx="2" cy="125"/>
            </a:xfrm>
            <a:prstGeom prst="line">
              <a:avLst/>
            </a:prstGeom>
            <a:noFill/>
            <a:ln w="19050">
              <a:solidFill>
                <a:schemeClr val="tx1"/>
              </a:solidFill>
              <a:round/>
              <a:headEnd type="triangle" w="med" len="med"/>
              <a:tailEnd type="triangle" w="med" len="med"/>
            </a:ln>
            <a:effectLst/>
          </p:spPr>
          <p:txBody>
            <a:bodyPr>
              <a:spAutoFit/>
            </a:bodyPr>
            <a:lstStyle/>
            <a:p>
              <a:endParaRPr lang="en-US"/>
            </a:p>
          </p:txBody>
        </p:sp>
        <p:sp>
          <p:nvSpPr>
            <p:cNvPr id="47" name="Text Box 63"/>
            <p:cNvSpPr txBox="1">
              <a:spLocks noChangeArrowheads="1"/>
            </p:cNvSpPr>
            <p:nvPr/>
          </p:nvSpPr>
          <p:spPr bwMode="auto">
            <a:xfrm>
              <a:off x="2670" y="2451"/>
              <a:ext cx="240" cy="233"/>
            </a:xfrm>
            <a:prstGeom prst="rect">
              <a:avLst/>
            </a:prstGeom>
            <a:noFill/>
            <a:ln w="19050" algn="ctr">
              <a:noFill/>
              <a:miter lim="800000"/>
              <a:headEnd/>
              <a:tailEnd/>
            </a:ln>
            <a:effectLst/>
          </p:spPr>
          <p:txBody>
            <a:bodyPr>
              <a:spAutoFit/>
            </a:bodyPr>
            <a:lstStyle/>
            <a:p>
              <a:r>
                <a:rPr lang="en-GB" i="1"/>
                <a:t>f</a:t>
              </a:r>
              <a:r>
                <a:rPr lang="en-GB" i="1" baseline="-25000"/>
                <a:t>D</a:t>
              </a:r>
            </a:p>
          </p:txBody>
        </p:sp>
      </p:grpSp>
      <p:pic>
        <p:nvPicPr>
          <p:cNvPr id="2075" name="Picture 27" descr="https://video.udacity-data.com/topher/2019/May/5ccb93d0_image19/image19.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86854" y="4123964"/>
            <a:ext cx="5596431" cy="256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fill="hold" nodeType="clickEffect">
                                  <p:stCondLst>
                                    <p:cond delay="0"/>
                                  </p:stCondLst>
                                  <p:childTnLst>
                                    <p:animMotion origin="layout" path="M 5.55556E-7 -2.96296E-6 L -0.04497 -2.96296E-6 " pathEditMode="relative" rAng="0" ptsTypes="AA">
                                      <p:cBhvr>
                                        <p:cTn id="11" dur="1000" fill="hold"/>
                                        <p:tgtEl>
                                          <p:spTgt spid="19"/>
                                        </p:tgtEl>
                                        <p:attrNameLst>
                                          <p:attrName>ppt_x</p:attrName>
                                          <p:attrName>ppt_y</p:attrName>
                                        </p:attrNameLst>
                                      </p:cBhvr>
                                      <p:rCtr x="-23" y="0"/>
                                    </p:animMotion>
                                  </p:childTnLst>
                                </p:cTn>
                              </p:par>
                              <p:par>
                                <p:cTn id="12" presetID="64" presetClass="path" presetSubtype="0" accel="50000" decel="50000" fill="hold" grpId="0" nodeType="withEffect">
                                  <p:stCondLst>
                                    <p:cond delay="0"/>
                                  </p:stCondLst>
                                  <p:childTnLst>
                                    <p:animMotion origin="layout" path="M -2.77778E-7 -3.7037E-7 L -2.77778E-7 -0.03009 " pathEditMode="relative" rAng="0" ptsTypes="AA">
                                      <p:cBhvr>
                                        <p:cTn id="13" dur="1000" fill="hold"/>
                                        <p:tgtEl>
                                          <p:spTgt spid="11"/>
                                        </p:tgtEl>
                                        <p:attrNameLst>
                                          <p:attrName>ppt_x</p:attrName>
                                          <p:attrName>ppt_y</p:attrName>
                                        </p:attrNameLst>
                                      </p:cBhvr>
                                      <p:rCtr x="0" y="-15"/>
                                    </p:animMotion>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Doppler </a:t>
            </a:r>
            <a:r>
              <a:rPr lang="en-US" dirty="0" smtClean="0"/>
              <a:t>Estimation</a:t>
            </a:r>
            <a:endParaRPr lang="en-US" dirty="0"/>
          </a:p>
        </p:txBody>
      </p:sp>
      <p:pic>
        <p:nvPicPr>
          <p:cNvPr id="4" name="Picture 3"/>
          <p:cNvPicPr>
            <a:picLocks noChangeAspect="1"/>
          </p:cNvPicPr>
          <p:nvPr/>
        </p:nvPicPr>
        <p:blipFill>
          <a:blip r:embed="rId2"/>
          <a:stretch>
            <a:fillRect/>
          </a:stretch>
        </p:blipFill>
        <p:spPr>
          <a:xfrm>
            <a:off x="317291" y="1325563"/>
            <a:ext cx="11553750" cy="4514311"/>
          </a:xfrm>
          <a:prstGeom prst="rect">
            <a:avLst/>
          </a:prstGeom>
        </p:spPr>
      </p:pic>
      <p:cxnSp>
        <p:nvCxnSpPr>
          <p:cNvPr id="5" name="Straight Connector 4"/>
          <p:cNvCxnSpPr/>
          <p:nvPr/>
        </p:nvCxnSpPr>
        <p:spPr>
          <a:xfrm>
            <a:off x="10515600" y="4313208"/>
            <a:ext cx="111280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14710" y="4586378"/>
            <a:ext cx="5040701" cy="2875"/>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6159260" y="4586378"/>
            <a:ext cx="5469148"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a:off x="514668" y="4842296"/>
            <a:ext cx="1742640" cy="0"/>
          </a:xfrm>
          <a:prstGeom prst="line">
            <a:avLst/>
          </a:prstGeom>
          <a:ln w="381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863563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Doppler </a:t>
            </a:r>
            <a:r>
              <a:rPr lang="en-US" dirty="0" smtClean="0"/>
              <a:t>Estimation Exercise</a:t>
            </a:r>
            <a:endParaRPr lang="en-US" dirty="0"/>
          </a:p>
        </p:txBody>
      </p:sp>
      <p:pic>
        <p:nvPicPr>
          <p:cNvPr id="3" name="Picture 2"/>
          <p:cNvPicPr>
            <a:picLocks noChangeAspect="1"/>
          </p:cNvPicPr>
          <p:nvPr/>
        </p:nvPicPr>
        <p:blipFill>
          <a:blip r:embed="rId2"/>
          <a:stretch>
            <a:fillRect/>
          </a:stretch>
        </p:blipFill>
        <p:spPr>
          <a:xfrm>
            <a:off x="332565" y="1099329"/>
            <a:ext cx="9439275" cy="5629275"/>
          </a:xfrm>
          <a:prstGeom prst="rect">
            <a:avLst/>
          </a:prstGeom>
        </p:spPr>
      </p:pic>
      <p:pic>
        <p:nvPicPr>
          <p:cNvPr id="7" name="Picture 6"/>
          <p:cNvPicPr>
            <a:picLocks noChangeAspect="1"/>
          </p:cNvPicPr>
          <p:nvPr/>
        </p:nvPicPr>
        <p:blipFill>
          <a:blip r:embed="rId3"/>
          <a:stretch>
            <a:fillRect/>
          </a:stretch>
        </p:blipFill>
        <p:spPr>
          <a:xfrm>
            <a:off x="5818517" y="5734500"/>
            <a:ext cx="5934728" cy="666301"/>
          </a:xfrm>
          <a:prstGeom prst="rect">
            <a:avLst/>
          </a:prstGeom>
          <a:ln w="57150">
            <a:solidFill>
              <a:schemeClr val="tx1"/>
            </a:solidFill>
          </a:ln>
        </p:spPr>
      </p:pic>
      <p:sp>
        <p:nvSpPr>
          <p:cNvPr id="8" name="TextBox 7"/>
          <p:cNvSpPr txBox="1"/>
          <p:nvPr/>
        </p:nvSpPr>
        <p:spPr>
          <a:xfrm>
            <a:off x="7608498" y="5236238"/>
            <a:ext cx="1897811" cy="523220"/>
          </a:xfrm>
          <a:prstGeom prst="rect">
            <a:avLst/>
          </a:prstGeom>
          <a:noFill/>
        </p:spPr>
        <p:txBody>
          <a:bodyPr wrap="square" rtlCol="0">
            <a:spAutoFit/>
          </a:bodyPr>
          <a:lstStyle/>
          <a:p>
            <a:pPr algn="ctr"/>
            <a:r>
              <a:rPr lang="en-US" sz="2800" b="1" dirty="0" smtClean="0">
                <a:solidFill>
                  <a:srgbClr val="FF0000"/>
                </a:solidFill>
              </a:rPr>
              <a:t>Output</a:t>
            </a:r>
            <a:endParaRPr lang="en-US" sz="2800" b="1" dirty="0">
              <a:solidFill>
                <a:srgbClr val="FF0000"/>
              </a:solidFill>
            </a:endParaRPr>
          </a:p>
        </p:txBody>
      </p:sp>
    </p:spTree>
    <p:extLst>
      <p:ext uri="{BB962C8B-B14F-4D97-AF65-F5344CB8AC3E}">
        <p14:creationId xmlns:p14="http://schemas.microsoft.com/office/powerpoint/2010/main" val="521900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Fast Fourier Transform (FFT)</a:t>
            </a:r>
          </a:p>
        </p:txBody>
      </p:sp>
      <p:pic>
        <p:nvPicPr>
          <p:cNvPr id="3076" name="Picture 4" descr="https://video.udacity-data.com/topher/2019/May/5cccc13f_image16/image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7" y="1882622"/>
            <a:ext cx="7835100" cy="49753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video.udacity-data.com/topher/2019/May/5cccc069_image22/image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510" y="0"/>
            <a:ext cx="4406121" cy="298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30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FFT </a:t>
            </a:r>
            <a:r>
              <a:rPr lang="en-US" dirty="0" smtClean="0"/>
              <a:t>bins Due to Doppler Shift</a:t>
            </a:r>
            <a:endParaRPr lang="en-US" dirty="0"/>
          </a:p>
        </p:txBody>
      </p:sp>
      <p:pic>
        <p:nvPicPr>
          <p:cNvPr id="4098" name="Picture 2" descr="https://video.udacity-data.com/topher/2019/May/5cccc2b8_image1/image1.png"/>
          <p:cNvPicPr>
            <a:picLocks noChangeAspect="1" noChangeArrowheads="1"/>
          </p:cNvPicPr>
          <p:nvPr/>
        </p:nvPicPr>
        <p:blipFill rotWithShape="1">
          <a:blip r:embed="rId2">
            <a:extLst>
              <a:ext uri="{28A0092B-C50C-407E-A947-70E740481C1C}">
                <a14:useLocalDpi xmlns:a14="http://schemas.microsoft.com/office/drawing/2010/main" val="0"/>
              </a:ext>
            </a:extLst>
          </a:blip>
          <a:srcRect l="-1" r="375"/>
          <a:stretch/>
        </p:blipFill>
        <p:spPr bwMode="auto">
          <a:xfrm>
            <a:off x="60385" y="955405"/>
            <a:ext cx="6761852" cy="52728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video.udacity-data.com/topher/2019/May/5cccc643_image11/imag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51" y="1216509"/>
            <a:ext cx="4819590" cy="2560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6740" y="3968151"/>
            <a:ext cx="4431401" cy="1200329"/>
          </a:xfrm>
          <a:prstGeom prst="rect">
            <a:avLst/>
          </a:prstGeom>
          <a:noFill/>
        </p:spPr>
        <p:txBody>
          <a:bodyPr wrap="square" rtlCol="0">
            <a:spAutoFit/>
          </a:bodyPr>
          <a:lstStyle/>
          <a:p>
            <a:r>
              <a:rPr lang="en-US" dirty="0"/>
              <a:t>Each bin in every column of the block represents an increasing range value so that the end of the last bin represents the maximum range of a radar</a:t>
            </a:r>
          </a:p>
        </p:txBody>
      </p:sp>
      <p:cxnSp>
        <p:nvCxnSpPr>
          <p:cNvPr id="5" name="Straight Arrow Connector 4"/>
          <p:cNvCxnSpPr/>
          <p:nvPr/>
        </p:nvCxnSpPr>
        <p:spPr>
          <a:xfrm>
            <a:off x="5228469" y="3597215"/>
            <a:ext cx="1878833" cy="862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7605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FFT </a:t>
            </a:r>
            <a:r>
              <a:rPr lang="en-US" dirty="0" smtClean="0"/>
              <a:t>Exercise</a:t>
            </a:r>
            <a:endParaRPr lang="en-US" dirty="0"/>
          </a:p>
        </p:txBody>
      </p:sp>
      <p:pic>
        <p:nvPicPr>
          <p:cNvPr id="7" name="Picture 6"/>
          <p:cNvPicPr>
            <a:picLocks noChangeAspect="1"/>
          </p:cNvPicPr>
          <p:nvPr/>
        </p:nvPicPr>
        <p:blipFill>
          <a:blip r:embed="rId2"/>
          <a:stretch>
            <a:fillRect/>
          </a:stretch>
        </p:blipFill>
        <p:spPr>
          <a:xfrm>
            <a:off x="0" y="986693"/>
            <a:ext cx="6045941" cy="5612514"/>
          </a:xfrm>
          <a:prstGeom prst="rect">
            <a:avLst/>
          </a:prstGeom>
        </p:spPr>
      </p:pic>
      <p:pic>
        <p:nvPicPr>
          <p:cNvPr id="8" name="Picture 7"/>
          <p:cNvPicPr>
            <a:picLocks noChangeAspect="1"/>
          </p:cNvPicPr>
          <p:nvPr/>
        </p:nvPicPr>
        <p:blipFill>
          <a:blip r:embed="rId3"/>
          <a:stretch>
            <a:fillRect/>
          </a:stretch>
        </p:blipFill>
        <p:spPr>
          <a:xfrm>
            <a:off x="6175688" y="0"/>
            <a:ext cx="6016312" cy="3637065"/>
          </a:xfrm>
          <a:prstGeom prst="rect">
            <a:avLst/>
          </a:prstGeom>
        </p:spPr>
      </p:pic>
      <p:grpSp>
        <p:nvGrpSpPr>
          <p:cNvPr id="11" name="Group 10"/>
          <p:cNvGrpSpPr/>
          <p:nvPr/>
        </p:nvGrpSpPr>
        <p:grpSpPr>
          <a:xfrm>
            <a:off x="7798280" y="3068576"/>
            <a:ext cx="4109408" cy="3697158"/>
            <a:chOff x="7798280" y="3068576"/>
            <a:chExt cx="4109408" cy="3697158"/>
          </a:xfrm>
        </p:grpSpPr>
        <p:pic>
          <p:nvPicPr>
            <p:cNvPr id="9" name="Picture 8"/>
            <p:cNvPicPr>
              <a:picLocks noChangeAspect="1"/>
            </p:cNvPicPr>
            <p:nvPr/>
          </p:nvPicPr>
          <p:blipFill>
            <a:blip r:embed="rId4"/>
            <a:stretch>
              <a:fillRect/>
            </a:stretch>
          </p:blipFill>
          <p:spPr>
            <a:xfrm>
              <a:off x="7798280" y="3068576"/>
              <a:ext cx="4109408" cy="3697158"/>
            </a:xfrm>
            <a:prstGeom prst="rect">
              <a:avLst/>
            </a:prstGeom>
          </p:spPr>
        </p:pic>
        <p:pic>
          <p:nvPicPr>
            <p:cNvPr id="10" name="Picture 9"/>
            <p:cNvPicPr>
              <a:picLocks noChangeAspect="1"/>
            </p:cNvPicPr>
            <p:nvPr/>
          </p:nvPicPr>
          <p:blipFill>
            <a:blip r:embed="rId5"/>
            <a:stretch>
              <a:fillRect/>
            </a:stretch>
          </p:blipFill>
          <p:spPr>
            <a:xfrm>
              <a:off x="9653626" y="5253486"/>
              <a:ext cx="574786" cy="554966"/>
            </a:xfrm>
            <a:prstGeom prst="rect">
              <a:avLst/>
            </a:prstGeom>
          </p:spPr>
        </p:pic>
      </p:grpSp>
    </p:spTree>
    <p:extLst>
      <p:ext uri="{BB962C8B-B14F-4D97-AF65-F5344CB8AC3E}">
        <p14:creationId xmlns:p14="http://schemas.microsoft.com/office/powerpoint/2010/main" val="3595628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2D FFT (Proof: Radar Ambiguity Equation)</a:t>
            </a:r>
            <a:endParaRPr lang="en-US" dirty="0"/>
          </a:p>
        </p:txBody>
      </p:sp>
      <p:pic>
        <p:nvPicPr>
          <p:cNvPr id="5122" name="Picture 2" descr="https://video.udacity-data.com/topher/2019/May/5cdc5db2_image23/image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50" y="1014461"/>
            <a:ext cx="9980762" cy="577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880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2D FFT (Proof: Radar Ambiguity Equation)</a:t>
            </a:r>
            <a:endParaRPr lang="en-US" dirty="0"/>
          </a:p>
        </p:txBody>
      </p:sp>
      <p:pic>
        <p:nvPicPr>
          <p:cNvPr id="4" name="Picture 6" descr="https://video.udacity-data.com/topher/2019/May/5cddc14d_image11/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47" y="1325563"/>
            <a:ext cx="9552381" cy="518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34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video.udacity-data.com/topher/2019/May/5ce34f61_image11/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1" y="0"/>
            <a:ext cx="1207256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58860" y="2544793"/>
            <a:ext cx="6780364" cy="11645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rved Down Arrow 5"/>
          <p:cNvSpPr/>
          <p:nvPr/>
        </p:nvSpPr>
        <p:spPr>
          <a:xfrm>
            <a:off x="1759789" y="1940944"/>
            <a:ext cx="6547449"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Down Arrow 8"/>
          <p:cNvSpPr/>
          <p:nvPr/>
        </p:nvSpPr>
        <p:spPr>
          <a:xfrm>
            <a:off x="1759789" y="1940943"/>
            <a:ext cx="4773283"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667553" y="2812208"/>
            <a:ext cx="457200" cy="369332"/>
          </a:xfrm>
          <a:prstGeom prst="rect">
            <a:avLst/>
          </a:prstGeom>
          <a:noFill/>
        </p:spPr>
        <p:txBody>
          <a:bodyPr wrap="square" rtlCol="0">
            <a:spAutoFit/>
          </a:bodyPr>
          <a:lstStyle/>
          <a:p>
            <a:r>
              <a:rPr lang="en-US" b="1" dirty="0" err="1" smtClean="0">
                <a:solidFill>
                  <a:srgbClr val="FF0000"/>
                </a:solidFill>
              </a:rPr>
              <a:t>Tx</a:t>
            </a:r>
            <a:endParaRPr lang="en-US" b="1" dirty="0">
              <a:solidFill>
                <a:srgbClr val="FF0000"/>
              </a:solidFill>
            </a:endParaRPr>
          </a:p>
        </p:txBody>
      </p:sp>
      <p:sp>
        <p:nvSpPr>
          <p:cNvPr id="11" name="TextBox 10"/>
          <p:cNvSpPr txBox="1"/>
          <p:nvPr/>
        </p:nvSpPr>
        <p:spPr>
          <a:xfrm>
            <a:off x="8289984" y="3278838"/>
            <a:ext cx="1354347" cy="369332"/>
          </a:xfrm>
          <a:prstGeom prst="rect">
            <a:avLst/>
          </a:prstGeom>
          <a:noFill/>
        </p:spPr>
        <p:txBody>
          <a:bodyPr wrap="square" rtlCol="0">
            <a:spAutoFit/>
          </a:bodyPr>
          <a:lstStyle/>
          <a:p>
            <a:r>
              <a:rPr lang="en-US" b="1" dirty="0" smtClean="0">
                <a:solidFill>
                  <a:srgbClr val="FF0000"/>
                </a:solidFill>
              </a:rPr>
              <a:t>Rx Signal</a:t>
            </a:r>
            <a:endParaRPr lang="en-US" b="1" dirty="0">
              <a:solidFill>
                <a:srgbClr val="FF0000"/>
              </a:solidFill>
            </a:endParaRPr>
          </a:p>
        </p:txBody>
      </p:sp>
      <p:sp>
        <p:nvSpPr>
          <p:cNvPr id="12" name="TextBox 11"/>
          <p:cNvSpPr txBox="1"/>
          <p:nvPr/>
        </p:nvSpPr>
        <p:spPr>
          <a:xfrm>
            <a:off x="3062377" y="3286663"/>
            <a:ext cx="2061714" cy="369332"/>
          </a:xfrm>
          <a:prstGeom prst="rect">
            <a:avLst/>
          </a:prstGeom>
          <a:noFill/>
        </p:spPr>
        <p:txBody>
          <a:bodyPr wrap="square" rtlCol="0">
            <a:spAutoFit/>
          </a:bodyPr>
          <a:lstStyle/>
          <a:p>
            <a:r>
              <a:rPr lang="en-US" b="1" dirty="0" smtClean="0">
                <a:solidFill>
                  <a:srgbClr val="FF0000"/>
                </a:solidFill>
              </a:rPr>
              <a:t>Driving Scenario</a:t>
            </a:r>
            <a:endParaRPr lang="en-US" b="1" dirty="0">
              <a:solidFill>
                <a:srgbClr val="FF0000"/>
              </a:solidFill>
            </a:endParaRPr>
          </a:p>
        </p:txBody>
      </p:sp>
      <p:sp>
        <p:nvSpPr>
          <p:cNvPr id="13" name="Curved Down Arrow 12"/>
          <p:cNvSpPr/>
          <p:nvPr/>
        </p:nvSpPr>
        <p:spPr>
          <a:xfrm>
            <a:off x="1759790" y="1940943"/>
            <a:ext cx="2631056"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424023" y="1664898"/>
            <a:ext cx="914400" cy="369332"/>
          </a:xfrm>
          <a:prstGeom prst="rect">
            <a:avLst/>
          </a:prstGeom>
          <a:noFill/>
        </p:spPr>
        <p:txBody>
          <a:bodyPr wrap="square" rtlCol="0">
            <a:spAutoFit/>
          </a:bodyPr>
          <a:lstStyle/>
          <a:p>
            <a:r>
              <a:rPr lang="en-US" b="1" dirty="0" smtClean="0">
                <a:solidFill>
                  <a:srgbClr val="FF0000"/>
                </a:solidFill>
              </a:rPr>
              <a:t>affects</a:t>
            </a:r>
            <a:endParaRPr lang="en-US" b="1" dirty="0">
              <a:solidFill>
                <a:srgbClr val="FF0000"/>
              </a:solidFill>
            </a:endParaRPr>
          </a:p>
        </p:txBody>
      </p:sp>
      <p:sp>
        <p:nvSpPr>
          <p:cNvPr id="14" name="TextBox 13"/>
          <p:cNvSpPr txBox="1"/>
          <p:nvPr/>
        </p:nvSpPr>
        <p:spPr>
          <a:xfrm rot="20947987">
            <a:off x="9420050" y="5965974"/>
            <a:ext cx="1043792" cy="369332"/>
          </a:xfrm>
          <a:prstGeom prst="rect">
            <a:avLst/>
          </a:prstGeom>
          <a:noFill/>
        </p:spPr>
        <p:txBody>
          <a:bodyPr wrap="square" rtlCol="0">
            <a:spAutoFit/>
          </a:bodyPr>
          <a:lstStyle/>
          <a:p>
            <a:r>
              <a:rPr lang="en-US" b="1" dirty="0" smtClean="0">
                <a:solidFill>
                  <a:srgbClr val="FF0000"/>
                </a:solidFill>
              </a:rPr>
              <a:t>Velocity</a:t>
            </a:r>
            <a:endParaRPr lang="en-US" b="1" dirty="0">
              <a:solidFill>
                <a:srgbClr val="FF0000"/>
              </a:solidFill>
            </a:endParaRPr>
          </a:p>
        </p:txBody>
      </p:sp>
      <p:sp>
        <p:nvSpPr>
          <p:cNvPr id="16" name="TextBox 15"/>
          <p:cNvSpPr txBox="1"/>
          <p:nvPr/>
        </p:nvSpPr>
        <p:spPr>
          <a:xfrm rot="1683747">
            <a:off x="7349539" y="5809455"/>
            <a:ext cx="803481" cy="369332"/>
          </a:xfrm>
          <a:prstGeom prst="rect">
            <a:avLst/>
          </a:prstGeom>
          <a:noFill/>
        </p:spPr>
        <p:txBody>
          <a:bodyPr wrap="square" rtlCol="0">
            <a:spAutoFit/>
          </a:bodyPr>
          <a:lstStyle/>
          <a:p>
            <a:r>
              <a:rPr lang="en-US" b="1" dirty="0" smtClean="0">
                <a:solidFill>
                  <a:srgbClr val="FF0000"/>
                </a:solidFill>
              </a:rPr>
              <a:t>Range</a:t>
            </a:r>
            <a:endParaRPr lang="en-US" b="1" dirty="0">
              <a:solidFill>
                <a:srgbClr val="FF0000"/>
              </a:solidFill>
            </a:endParaRPr>
          </a:p>
        </p:txBody>
      </p:sp>
    </p:spTree>
    <p:extLst>
      <p:ext uri="{BB962C8B-B14F-4D97-AF65-F5344CB8AC3E}">
        <p14:creationId xmlns:p14="http://schemas.microsoft.com/office/powerpoint/2010/main" val="4284339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Resolving </a:t>
            </a:r>
            <a:r>
              <a:rPr lang="en-US" dirty="0" smtClean="0"/>
              <a:t>Targets</a:t>
            </a:r>
            <a:endParaRPr lang="en-US" dirty="0"/>
          </a:p>
        </p:txBody>
      </p:sp>
      <p:pic>
        <p:nvPicPr>
          <p:cNvPr id="5" name="Picture 4"/>
          <p:cNvPicPr>
            <a:picLocks noChangeAspect="1"/>
          </p:cNvPicPr>
          <p:nvPr/>
        </p:nvPicPr>
        <p:blipFill>
          <a:blip r:embed="rId2"/>
          <a:stretch>
            <a:fillRect/>
          </a:stretch>
        </p:blipFill>
        <p:spPr>
          <a:xfrm>
            <a:off x="862910" y="1551047"/>
            <a:ext cx="11057902" cy="4496070"/>
          </a:xfrm>
          <a:prstGeom prst="rect">
            <a:avLst/>
          </a:prstGeom>
        </p:spPr>
      </p:pic>
    </p:spTree>
    <p:extLst>
      <p:ext uri="{BB962C8B-B14F-4D97-AF65-F5344CB8AC3E}">
        <p14:creationId xmlns:p14="http://schemas.microsoft.com/office/powerpoint/2010/main" val="498552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dirty="0"/>
              <a:t>Resolving </a:t>
            </a:r>
            <a:r>
              <a:rPr lang="en-US" dirty="0" smtClean="0"/>
              <a:t>Targets (</a:t>
            </a:r>
            <a:r>
              <a:rPr lang="en-US" dirty="0" err="1" smtClean="0">
                <a:solidFill>
                  <a:srgbClr val="FF0000"/>
                </a:solidFill>
              </a:rPr>
              <a:t>MultiTargets</a:t>
            </a:r>
            <a:r>
              <a:rPr lang="en-US" dirty="0" smtClean="0">
                <a:solidFill>
                  <a:srgbClr val="FF0000"/>
                </a:solidFill>
              </a:rPr>
              <a:t> </a:t>
            </a:r>
            <a:r>
              <a:rPr lang="en-US" dirty="0" smtClean="0"/>
              <a:t>??)(</a:t>
            </a:r>
            <a:r>
              <a:rPr lang="en-US" dirty="0" smtClean="0">
                <a:solidFill>
                  <a:srgbClr val="FF0000"/>
                </a:solidFill>
              </a:rPr>
              <a:t>Proofs???</a:t>
            </a:r>
            <a:r>
              <a:rPr lang="en-US" dirty="0" smtClean="0"/>
              <a:t>)</a:t>
            </a:r>
            <a:endParaRPr lang="en-US" dirty="0"/>
          </a:p>
        </p:txBody>
      </p:sp>
      <p:sp>
        <p:nvSpPr>
          <p:cNvPr id="3" name="TextBox 2"/>
          <p:cNvSpPr txBox="1"/>
          <p:nvPr/>
        </p:nvSpPr>
        <p:spPr>
          <a:xfrm>
            <a:off x="345057" y="1325563"/>
            <a:ext cx="11447252" cy="5355312"/>
          </a:xfrm>
          <a:prstGeom prst="rect">
            <a:avLst/>
          </a:prstGeom>
          <a:noFill/>
        </p:spPr>
        <p:txBody>
          <a:bodyPr wrap="square" rtlCol="0">
            <a:spAutoFit/>
          </a:bodyPr>
          <a:lstStyle/>
          <a:p>
            <a:r>
              <a:rPr lang="en-US" dirty="0"/>
              <a:t>The capability of a radar to resolve targets is very critical for an accurate perception.</a:t>
            </a:r>
          </a:p>
          <a:p>
            <a:r>
              <a:rPr lang="en-US" b="1" dirty="0"/>
              <a:t>Range Resolution</a:t>
            </a:r>
            <a:r>
              <a:rPr lang="en-US" dirty="0"/>
              <a:t>: It is the capability of the radar to distinguish between two targets that are very close to each other in range. If a radar has range resolution of 4 meters then it cannot separate on range basis a pedestrian standing 1 m away from the car.</a:t>
            </a:r>
          </a:p>
          <a:p>
            <a:r>
              <a:rPr lang="en-US" dirty="0"/>
              <a:t>The range resolution is solely dependent on the bandwidth of the </a:t>
            </a:r>
            <a:r>
              <a:rPr lang="en-US" dirty="0" smtClean="0"/>
              <a:t>chirp </a:t>
            </a:r>
            <a:r>
              <a:rPr lang="en-US" i="1" dirty="0" err="1" smtClean="0"/>
              <a:t>Bsweep</a:t>
            </a:r>
            <a:r>
              <a:rPr lang="en-US" dirty="0"/>
              <a:t>​:</a:t>
            </a:r>
          </a:p>
          <a:p>
            <a:endParaRPr lang="en-US" dirty="0" smtClean="0"/>
          </a:p>
          <a:p>
            <a:endParaRPr lang="en-US" dirty="0"/>
          </a:p>
          <a:p>
            <a:endParaRPr lang="en-US" dirty="0"/>
          </a:p>
          <a:p>
            <a:endParaRPr lang="en-US" b="1" dirty="0" smtClean="0"/>
          </a:p>
          <a:p>
            <a:r>
              <a:rPr lang="en-US" b="1" dirty="0" smtClean="0"/>
              <a:t>Velocity </a:t>
            </a:r>
            <a:r>
              <a:rPr lang="en-US" b="1" dirty="0"/>
              <a:t>Resolution</a:t>
            </a:r>
            <a:r>
              <a:rPr lang="en-US" dirty="0"/>
              <a:t>: If two targets have the same range they can still be resolved if they are traveling at different velocities. The velocity resolution is dependent on the number of chirps. As discussed for our case we selected to send 128 chirps. A higher number of chirps increases the velocity resolution, but it also takes longer to process the signal.</a:t>
            </a:r>
          </a:p>
          <a:p>
            <a:endParaRPr lang="en-US" b="1" dirty="0" smtClean="0"/>
          </a:p>
          <a:p>
            <a:endParaRPr lang="en-US" b="1" dirty="0"/>
          </a:p>
          <a:p>
            <a:r>
              <a:rPr lang="en-US" b="1" dirty="0" smtClean="0"/>
              <a:t>Angle </a:t>
            </a:r>
            <a:r>
              <a:rPr lang="en-US" b="1" dirty="0"/>
              <a:t>Resolution</a:t>
            </a:r>
            <a:r>
              <a:rPr lang="en-US" dirty="0"/>
              <a:t>: Radar is capable of separating two targets spatially. If two targets are at similar range travelling at same velocities, then they can still be resolved based on their angle in radar coordinate system. Angle resolution depends on different parameters depending on the angle estimation technique used. We will cover this in more detail in the next lesson.</a:t>
            </a:r>
          </a:p>
          <a:p>
            <a:endParaRPr lang="en-US" dirty="0"/>
          </a:p>
        </p:txBody>
      </p:sp>
      <p:pic>
        <p:nvPicPr>
          <p:cNvPr id="4" name="Picture 3"/>
          <p:cNvPicPr>
            <a:picLocks noChangeAspect="1"/>
          </p:cNvPicPr>
          <p:nvPr/>
        </p:nvPicPr>
        <p:blipFill>
          <a:blip r:embed="rId2"/>
          <a:stretch>
            <a:fillRect/>
          </a:stretch>
        </p:blipFill>
        <p:spPr>
          <a:xfrm>
            <a:off x="4220833" y="2739246"/>
            <a:ext cx="1847850" cy="723900"/>
          </a:xfrm>
          <a:prstGeom prst="rect">
            <a:avLst/>
          </a:prstGeom>
        </p:spPr>
      </p:pic>
    </p:spTree>
    <p:extLst>
      <p:ext uri="{BB962C8B-B14F-4D97-AF65-F5344CB8AC3E}">
        <p14:creationId xmlns:p14="http://schemas.microsoft.com/office/powerpoint/2010/main" val="3313912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FMCW Radar Range and Radial Velocity</a:t>
            </a:r>
            <a:endParaRPr lang="en-US" dirty="0"/>
          </a:p>
        </p:txBody>
      </p:sp>
      <p:pic>
        <p:nvPicPr>
          <p:cNvPr id="3" name="Picture 2"/>
          <p:cNvPicPr>
            <a:picLocks noChangeAspect="1"/>
          </p:cNvPicPr>
          <p:nvPr/>
        </p:nvPicPr>
        <p:blipFill>
          <a:blip r:embed="rId2"/>
          <a:stretch>
            <a:fillRect/>
          </a:stretch>
        </p:blipFill>
        <p:spPr>
          <a:xfrm>
            <a:off x="402026" y="914938"/>
            <a:ext cx="8655113" cy="1158844"/>
          </a:xfrm>
          <a:prstGeom prst="rect">
            <a:avLst/>
          </a:prstGeom>
        </p:spPr>
      </p:pic>
      <p:pic>
        <p:nvPicPr>
          <p:cNvPr id="5" name="Picture 4"/>
          <p:cNvPicPr>
            <a:picLocks noChangeAspect="1"/>
          </p:cNvPicPr>
          <p:nvPr/>
        </p:nvPicPr>
        <p:blipFill>
          <a:blip r:embed="rId3"/>
          <a:stretch>
            <a:fillRect/>
          </a:stretch>
        </p:blipFill>
        <p:spPr>
          <a:xfrm>
            <a:off x="369289" y="2004839"/>
            <a:ext cx="8591550" cy="1457325"/>
          </a:xfrm>
          <a:prstGeom prst="rect">
            <a:avLst/>
          </a:prstGeom>
        </p:spPr>
      </p:pic>
      <p:pic>
        <p:nvPicPr>
          <p:cNvPr id="4" name="Picture 3"/>
          <p:cNvPicPr>
            <a:picLocks noChangeAspect="1"/>
          </p:cNvPicPr>
          <p:nvPr/>
        </p:nvPicPr>
        <p:blipFill rotWithShape="1">
          <a:blip r:embed="rId4"/>
          <a:srcRect b="6699"/>
          <a:stretch/>
        </p:blipFill>
        <p:spPr>
          <a:xfrm>
            <a:off x="492217" y="4752140"/>
            <a:ext cx="4172847" cy="1897814"/>
          </a:xfrm>
          <a:prstGeom prst="rect">
            <a:avLst/>
          </a:prstGeom>
        </p:spPr>
      </p:pic>
      <p:pic>
        <p:nvPicPr>
          <p:cNvPr id="6" name="Picture 5"/>
          <p:cNvPicPr>
            <a:picLocks noChangeAspect="1"/>
          </p:cNvPicPr>
          <p:nvPr/>
        </p:nvPicPr>
        <p:blipFill rotWithShape="1">
          <a:blip r:embed="rId5"/>
          <a:srcRect t="1" b="5149"/>
          <a:stretch/>
        </p:blipFill>
        <p:spPr>
          <a:xfrm>
            <a:off x="337507" y="3420660"/>
            <a:ext cx="8784149" cy="1331480"/>
          </a:xfrm>
          <a:prstGeom prst="rect">
            <a:avLst/>
          </a:prstGeom>
        </p:spPr>
      </p:pic>
      <p:cxnSp>
        <p:nvCxnSpPr>
          <p:cNvPr id="8" name="Straight Arrow Connector 7"/>
          <p:cNvCxnSpPr/>
          <p:nvPr/>
        </p:nvCxnSpPr>
        <p:spPr>
          <a:xfrm flipH="1">
            <a:off x="5442807" y="1820173"/>
            <a:ext cx="1540747" cy="86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5460520" y="1522846"/>
            <a:ext cx="3873260" cy="369332"/>
          </a:xfrm>
          <a:prstGeom prst="rect">
            <a:avLst/>
          </a:prstGeom>
          <a:noFill/>
        </p:spPr>
        <p:txBody>
          <a:bodyPr wrap="square" rtlCol="0">
            <a:spAutoFit/>
          </a:bodyPr>
          <a:lstStyle/>
          <a:p>
            <a:r>
              <a:rPr lang="en-US" dirty="0" smtClean="0"/>
              <a:t>Slope = </a:t>
            </a:r>
            <a:r>
              <a:rPr lang="en-US" dirty="0" err="1" smtClean="0"/>
              <a:t>Bsweep</a:t>
            </a:r>
            <a:r>
              <a:rPr lang="en-US" dirty="0" smtClean="0"/>
              <a:t>/(</a:t>
            </a:r>
            <a:r>
              <a:rPr lang="en-US" dirty="0" err="1" smtClean="0"/>
              <a:t>Tchirp</a:t>
            </a:r>
            <a:r>
              <a:rPr lang="en-US" dirty="0" smtClean="0"/>
              <a:t>)</a:t>
            </a:r>
            <a:endParaRPr lang="en-US" dirty="0"/>
          </a:p>
        </p:txBody>
      </p:sp>
      <p:sp>
        <p:nvSpPr>
          <p:cNvPr id="7" name="TextBox 6"/>
          <p:cNvSpPr txBox="1"/>
          <p:nvPr/>
        </p:nvSpPr>
        <p:spPr>
          <a:xfrm>
            <a:off x="9121656" y="1078301"/>
            <a:ext cx="2998457" cy="926537"/>
          </a:xfrm>
          <a:prstGeom prst="rect">
            <a:avLst/>
          </a:prstGeom>
          <a:noFill/>
          <a:ln>
            <a:solidFill>
              <a:srgbClr val="FF0000"/>
            </a:solidFill>
          </a:ln>
        </p:spPr>
        <p:txBody>
          <a:bodyPr wrap="square" rtlCol="0">
            <a:spAutoFit/>
          </a:bodyPr>
          <a:lstStyle/>
          <a:p>
            <a:r>
              <a:rPr lang="en-US" dirty="0" err="1" smtClean="0">
                <a:solidFill>
                  <a:srgbClr val="FF0000"/>
                </a:solidFill>
              </a:rPr>
              <a:t>FinalRmax</a:t>
            </a:r>
            <a:r>
              <a:rPr lang="en-US" dirty="0" smtClean="0">
                <a:solidFill>
                  <a:srgbClr val="FF0000"/>
                </a:solidFill>
              </a:rPr>
              <a:t> = </a:t>
            </a:r>
          </a:p>
          <a:p>
            <a:r>
              <a:rPr lang="en-US" dirty="0" smtClean="0">
                <a:solidFill>
                  <a:srgbClr val="FF0000"/>
                </a:solidFill>
              </a:rPr>
              <a:t>min (</a:t>
            </a:r>
            <a:r>
              <a:rPr lang="en-US" dirty="0" err="1" smtClean="0">
                <a:solidFill>
                  <a:srgbClr val="FF0000"/>
                </a:solidFill>
              </a:rPr>
              <a:t>FMCW_Rmax</a:t>
            </a:r>
            <a:r>
              <a:rPr lang="en-US" dirty="0" smtClean="0">
                <a:solidFill>
                  <a:srgbClr val="FF0000"/>
                </a:solidFill>
              </a:rPr>
              <a:t>, </a:t>
            </a:r>
            <a:r>
              <a:rPr lang="en-US" dirty="0" err="1" smtClean="0">
                <a:solidFill>
                  <a:srgbClr val="FF0000"/>
                </a:solidFill>
              </a:rPr>
              <a:t>wavePropagation</a:t>
            </a:r>
            <a:r>
              <a:rPr lang="en-US" dirty="0" smtClean="0">
                <a:solidFill>
                  <a:srgbClr val="FF0000"/>
                </a:solidFill>
              </a:rPr>
              <a:t> max dist.)</a:t>
            </a:r>
            <a:endParaRPr lang="en-US" dirty="0">
              <a:solidFill>
                <a:srgbClr val="FF0000"/>
              </a:solidFill>
            </a:endParaRPr>
          </a:p>
        </p:txBody>
      </p:sp>
    </p:spTree>
    <p:extLst>
      <p:ext uri="{BB962C8B-B14F-4D97-AF65-F5344CB8AC3E}">
        <p14:creationId xmlns:p14="http://schemas.microsoft.com/office/powerpoint/2010/main" val="973194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583"/>
            <a:ext cx="10515600" cy="1325563"/>
          </a:xfrm>
        </p:spPr>
        <p:txBody>
          <a:bodyPr/>
          <a:lstStyle/>
          <a:p>
            <a:r>
              <a:rPr lang="en-US" b="1" dirty="0" smtClean="0"/>
              <a:t>Radar System tradeoffs</a:t>
            </a:r>
            <a:endParaRPr lang="en-US" b="1" dirty="0"/>
          </a:p>
        </p:txBody>
      </p:sp>
      <p:sp>
        <p:nvSpPr>
          <p:cNvPr id="3" name="Content Placeholder 2"/>
          <p:cNvSpPr>
            <a:spLocks noGrp="1"/>
          </p:cNvSpPr>
          <p:nvPr>
            <p:ph idx="1"/>
          </p:nvPr>
        </p:nvSpPr>
        <p:spPr>
          <a:xfrm>
            <a:off x="838200" y="1825625"/>
            <a:ext cx="4899419" cy="4351338"/>
          </a:xfrm>
        </p:spPr>
        <p:txBody>
          <a:bodyPr/>
          <a:lstStyle/>
          <a:p>
            <a:r>
              <a:rPr lang="en-US" b="1" dirty="0"/>
              <a:t>Information Available from Radar</a:t>
            </a:r>
            <a:endParaRPr lang="en-US" dirty="0" smtClean="0"/>
          </a:p>
          <a:p>
            <a:r>
              <a:rPr lang="en-US" dirty="0" smtClean="0"/>
              <a:t>Mainly Range and Velocity with high accuracy/Confidence level.</a:t>
            </a:r>
          </a:p>
          <a:p>
            <a:r>
              <a:rPr lang="en-US" dirty="0" smtClean="0"/>
              <a:t>Multi-target detection and tracking with the available frame rate.</a:t>
            </a:r>
          </a:p>
          <a:p>
            <a:pPr marL="0" indent="0">
              <a:buNone/>
            </a:pPr>
            <a:r>
              <a:rPr lang="en-US" dirty="0" smtClean="0"/>
              <a:t> </a:t>
            </a:r>
          </a:p>
          <a:p>
            <a:endParaRPr lang="en-US" dirty="0" smtClean="0"/>
          </a:p>
          <a:p>
            <a:endParaRPr lang="en-US" dirty="0" smtClean="0"/>
          </a:p>
          <a:p>
            <a:endParaRPr lang="en-US" dirty="0" smtClean="0"/>
          </a:p>
        </p:txBody>
      </p:sp>
      <p:sp>
        <p:nvSpPr>
          <p:cNvPr id="5" name="Footer Placeholder 4"/>
          <p:cNvSpPr>
            <a:spLocks noGrp="1"/>
          </p:cNvSpPr>
          <p:nvPr>
            <p:ph type="ftr" sz="quarter" idx="11"/>
          </p:nvPr>
        </p:nvSpPr>
        <p:spPr/>
        <p:txBody>
          <a:bodyPr/>
          <a:lstStyle/>
          <a:p>
            <a:r>
              <a:rPr lang="en-US" smtClean="0"/>
              <a:t>Presented By: Eng. Omar Elzaafarany</a:t>
            </a:r>
            <a:endParaRPr lang="en-US" dirty="0"/>
          </a:p>
        </p:txBody>
      </p:sp>
      <p:grpSp>
        <p:nvGrpSpPr>
          <p:cNvPr id="6" name="Group 5"/>
          <p:cNvGrpSpPr/>
          <p:nvPr/>
        </p:nvGrpSpPr>
        <p:grpSpPr>
          <a:xfrm>
            <a:off x="6096000" y="2311448"/>
            <a:ext cx="6004789" cy="2636806"/>
            <a:chOff x="5940044" y="1825625"/>
            <a:chExt cx="6004789" cy="2636806"/>
          </a:xfrm>
        </p:grpSpPr>
        <p:sp>
          <p:nvSpPr>
            <p:cNvPr id="23" name="Explosion 1 22"/>
            <p:cNvSpPr/>
            <p:nvPr/>
          </p:nvSpPr>
          <p:spPr>
            <a:xfrm>
              <a:off x="7903216" y="2622265"/>
              <a:ext cx="1828800" cy="1150626"/>
            </a:xfrm>
            <a:prstGeom prst="irregularSeal1">
              <a:avLst/>
            </a:prstGeom>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900" dirty="0" smtClean="0"/>
                <a:t>Tradeoff </a:t>
              </a:r>
              <a:endParaRPr lang="en-US" sz="1900" dirty="0"/>
            </a:p>
          </p:txBody>
        </p:sp>
        <p:cxnSp>
          <p:nvCxnSpPr>
            <p:cNvPr id="25" name="Straight Arrow Connector 24"/>
            <p:cNvCxnSpPr/>
            <p:nvPr/>
          </p:nvCxnSpPr>
          <p:spPr>
            <a:xfrm flipH="1" flipV="1">
              <a:off x="7701584" y="2666623"/>
              <a:ext cx="403264" cy="182149"/>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573040" y="3063117"/>
              <a:ext cx="575530" cy="12866"/>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9096253" y="2317715"/>
              <a:ext cx="223639" cy="400423"/>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597790" y="3356361"/>
              <a:ext cx="485096" cy="127325"/>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6074417" y="1995482"/>
              <a:ext cx="1791678" cy="6711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Bandwidth</a:t>
              </a:r>
              <a:endParaRPr lang="en-US" b="1" dirty="0"/>
            </a:p>
          </p:txBody>
        </p:sp>
        <p:sp>
          <p:nvSpPr>
            <p:cNvPr id="32" name="Oval 31"/>
            <p:cNvSpPr/>
            <p:nvPr/>
          </p:nvSpPr>
          <p:spPr>
            <a:xfrm>
              <a:off x="10257701" y="2674189"/>
              <a:ext cx="1687132" cy="6821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Range Resolution</a:t>
              </a:r>
              <a:endParaRPr lang="en-US" b="1" dirty="0"/>
            </a:p>
          </p:txBody>
        </p:sp>
        <p:sp>
          <p:nvSpPr>
            <p:cNvPr id="33" name="Oval 32"/>
            <p:cNvSpPr/>
            <p:nvPr/>
          </p:nvSpPr>
          <p:spPr>
            <a:xfrm>
              <a:off x="9252731" y="1825625"/>
              <a:ext cx="1791678" cy="6711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Sampling Rate</a:t>
              </a:r>
              <a:endParaRPr lang="en-US" b="1" dirty="0"/>
            </a:p>
          </p:txBody>
        </p:sp>
        <p:sp>
          <p:nvSpPr>
            <p:cNvPr id="34" name="Oval 33"/>
            <p:cNvSpPr/>
            <p:nvPr/>
          </p:nvSpPr>
          <p:spPr>
            <a:xfrm>
              <a:off x="5940044" y="3430922"/>
              <a:ext cx="1791678" cy="6711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Velocity Resolution</a:t>
              </a:r>
              <a:endParaRPr lang="en-US" b="1" dirty="0"/>
            </a:p>
          </p:txBody>
        </p:sp>
        <p:sp>
          <p:nvSpPr>
            <p:cNvPr id="35" name="Oval 34"/>
            <p:cNvSpPr/>
            <p:nvPr/>
          </p:nvSpPr>
          <p:spPr>
            <a:xfrm>
              <a:off x="9418226" y="3780259"/>
              <a:ext cx="1868898" cy="6821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Complexity</a:t>
              </a:r>
              <a:endParaRPr lang="en-US" b="1" dirty="0"/>
            </a:p>
          </p:txBody>
        </p:sp>
        <p:cxnSp>
          <p:nvCxnSpPr>
            <p:cNvPr id="36" name="Straight Arrow Connector 35"/>
            <p:cNvCxnSpPr/>
            <p:nvPr/>
          </p:nvCxnSpPr>
          <p:spPr>
            <a:xfrm>
              <a:off x="9351225" y="3499881"/>
              <a:ext cx="316396" cy="358756"/>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p:nvPr/>
        </p:nvCxnSpPr>
        <p:spPr>
          <a:xfrm flipH="1">
            <a:off x="9823577" y="4890997"/>
            <a:ext cx="386370" cy="574298"/>
          </a:xfrm>
          <a:prstGeom prst="straightConnector1">
            <a:avLst/>
          </a:prstGeom>
          <a:ln w="76200">
            <a:solidFill>
              <a:schemeClr val="bg2">
                <a:lumMod val="25000"/>
              </a:schemeClr>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0621844" y="5494791"/>
            <a:ext cx="1157042" cy="486231"/>
          </a:xfrm>
          <a:prstGeom prst="ellipse">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ln w="0"/>
                <a:solidFill>
                  <a:schemeClr val="tx1"/>
                </a:solidFill>
                <a:effectLst>
                  <a:outerShdw blurRad="38100" dist="19050" dir="2700000" algn="tl" rotWithShape="0">
                    <a:schemeClr val="dk1">
                      <a:alpha val="40000"/>
                    </a:schemeClr>
                  </a:outerShdw>
                </a:effectLst>
              </a:rPr>
              <a:t>SW</a:t>
            </a:r>
            <a:endParaRPr lang="en-US" b="1" dirty="0"/>
          </a:p>
        </p:txBody>
      </p:sp>
      <p:cxnSp>
        <p:nvCxnSpPr>
          <p:cNvPr id="28" name="Straight Arrow Connector 27"/>
          <p:cNvCxnSpPr>
            <a:endCxn id="24" idx="0"/>
          </p:cNvCxnSpPr>
          <p:nvPr/>
        </p:nvCxnSpPr>
        <p:spPr>
          <a:xfrm>
            <a:off x="10826513" y="4939718"/>
            <a:ext cx="373852" cy="555073"/>
          </a:xfrm>
          <a:prstGeom prst="straightConnector1">
            <a:avLst/>
          </a:prstGeom>
          <a:ln w="76200">
            <a:solidFill>
              <a:schemeClr val="bg2">
                <a:lumMod val="25000"/>
              </a:schemeClr>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184070" y="5497963"/>
            <a:ext cx="1157042" cy="486231"/>
          </a:xfrm>
          <a:prstGeom prst="ellipse">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ln w="0"/>
                <a:solidFill>
                  <a:schemeClr val="tx1"/>
                </a:solidFill>
                <a:effectLst>
                  <a:outerShdw blurRad="38100" dist="19050" dir="2700000" algn="tl" rotWithShape="0">
                    <a:schemeClr val="dk1">
                      <a:alpha val="40000"/>
                    </a:schemeClr>
                  </a:outerShdw>
                </a:effectLst>
              </a:rPr>
              <a:t>HW</a:t>
            </a:r>
            <a:endParaRPr lang="en-US" b="1" dirty="0"/>
          </a:p>
        </p:txBody>
      </p:sp>
      <p:cxnSp>
        <p:nvCxnSpPr>
          <p:cNvPr id="38" name="Straight Arrow Connector 37"/>
          <p:cNvCxnSpPr/>
          <p:nvPr/>
        </p:nvCxnSpPr>
        <p:spPr>
          <a:xfrm flipH="1" flipV="1">
            <a:off x="8526989" y="2555045"/>
            <a:ext cx="238393" cy="722656"/>
          </a:xfrm>
          <a:prstGeom prst="straightConnector1">
            <a:avLst/>
          </a:prstGeom>
          <a:ln w="76200">
            <a:solidFill>
              <a:srgbClr val="2C70AE"/>
            </a:solidFill>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595026" y="1815019"/>
            <a:ext cx="1791678" cy="67114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Freq. Band</a:t>
            </a:r>
            <a:endParaRPr lang="en-US" b="1" dirty="0"/>
          </a:p>
        </p:txBody>
      </p:sp>
    </p:spTree>
    <p:extLst>
      <p:ext uri="{BB962C8B-B14F-4D97-AF65-F5344CB8AC3E}">
        <p14:creationId xmlns:p14="http://schemas.microsoft.com/office/powerpoint/2010/main" val="23829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err="1" smtClean="0">
                <a:solidFill>
                  <a:srgbClr val="FF0000"/>
                </a:solidFill>
              </a:rPr>
              <a:t>RangeDopplerMap</a:t>
            </a: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4670735" y="1454959"/>
            <a:ext cx="7034580" cy="5175849"/>
          </a:xfrm>
          <a:prstGeom prst="rect">
            <a:avLst/>
          </a:prstGeom>
        </p:spPr>
      </p:pic>
      <p:sp>
        <p:nvSpPr>
          <p:cNvPr id="3" name="TextBox 2"/>
          <p:cNvSpPr txBox="1"/>
          <p:nvPr/>
        </p:nvSpPr>
        <p:spPr>
          <a:xfrm>
            <a:off x="146648" y="1466491"/>
            <a:ext cx="5106839" cy="923330"/>
          </a:xfrm>
          <a:prstGeom prst="rect">
            <a:avLst/>
          </a:prstGeom>
          <a:noFill/>
        </p:spPr>
        <p:txBody>
          <a:bodyPr wrap="square" rtlCol="0">
            <a:spAutoFit/>
          </a:bodyPr>
          <a:lstStyle/>
          <a:p>
            <a:pPr marL="285750" indent="-285750">
              <a:buFont typeface="Wingdings" panose="05000000000000000000" pitchFamily="2" charset="2"/>
              <a:buChar char="v"/>
            </a:pPr>
            <a:r>
              <a:rPr lang="pt-BR" dirty="0" smtClean="0"/>
              <a:t>R</a:t>
            </a:r>
            <a:r>
              <a:rPr lang="pt-BR" dirty="0"/>
              <a:t>=[100; 150; 200; 250; 300 ;350; 400; 450; 500</a:t>
            </a:r>
            <a:r>
              <a:rPr lang="pt-BR" dirty="0" smtClean="0"/>
              <a:t>]</a:t>
            </a:r>
            <a:endParaRPr lang="pt-BR" dirty="0"/>
          </a:p>
          <a:p>
            <a:pPr marL="285750" indent="-285750">
              <a:buFont typeface="Wingdings" panose="05000000000000000000" pitchFamily="2" charset="2"/>
              <a:buChar char="v"/>
            </a:pPr>
            <a:r>
              <a:rPr lang="pt-BR" dirty="0"/>
              <a:t>V=[0;   100; 200; 300; 400; 500; 600; 700 ;800</a:t>
            </a:r>
            <a:r>
              <a:rPr lang="pt-BR" dirty="0" smtClean="0"/>
              <a:t>]</a:t>
            </a:r>
            <a:endParaRPr lang="pt-BR"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767939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2D </a:t>
            </a:r>
            <a:r>
              <a:rPr lang="en-US" dirty="0"/>
              <a:t>FFT Code: </a:t>
            </a:r>
            <a:r>
              <a:rPr lang="en-US" b="1" dirty="0" smtClean="0">
                <a:solidFill>
                  <a:srgbClr val="FF0000"/>
                </a:solidFill>
              </a:rPr>
              <a:t>fft2_exercise_Matlab.m (skip)</a:t>
            </a:r>
            <a:endParaRPr lang="en-US" b="1" dirty="0">
              <a:solidFill>
                <a:srgbClr val="FF0000"/>
              </a:solidFill>
            </a:endParaRPr>
          </a:p>
        </p:txBody>
      </p:sp>
      <p:pic>
        <p:nvPicPr>
          <p:cNvPr id="3" name="Picture 2"/>
          <p:cNvPicPr>
            <a:picLocks noChangeAspect="1"/>
          </p:cNvPicPr>
          <p:nvPr/>
        </p:nvPicPr>
        <p:blipFill>
          <a:blip r:embed="rId2"/>
          <a:stretch>
            <a:fillRect/>
          </a:stretch>
        </p:blipFill>
        <p:spPr>
          <a:xfrm>
            <a:off x="297116" y="1010819"/>
            <a:ext cx="5698241" cy="2536007"/>
          </a:xfrm>
          <a:prstGeom prst="rect">
            <a:avLst/>
          </a:prstGeom>
        </p:spPr>
      </p:pic>
      <p:pic>
        <p:nvPicPr>
          <p:cNvPr id="4" name="Picture 3"/>
          <p:cNvPicPr>
            <a:picLocks noChangeAspect="1"/>
          </p:cNvPicPr>
          <p:nvPr/>
        </p:nvPicPr>
        <p:blipFill>
          <a:blip r:embed="rId3"/>
          <a:stretch>
            <a:fillRect/>
          </a:stretch>
        </p:blipFill>
        <p:spPr>
          <a:xfrm>
            <a:off x="6471160" y="1010819"/>
            <a:ext cx="5493678" cy="2711009"/>
          </a:xfrm>
          <a:prstGeom prst="rect">
            <a:avLst/>
          </a:prstGeom>
        </p:spPr>
      </p:pic>
      <p:pic>
        <p:nvPicPr>
          <p:cNvPr id="5" name="Picture 4"/>
          <p:cNvPicPr>
            <a:picLocks noChangeAspect="1"/>
          </p:cNvPicPr>
          <p:nvPr/>
        </p:nvPicPr>
        <p:blipFill>
          <a:blip r:embed="rId4"/>
          <a:stretch>
            <a:fillRect/>
          </a:stretch>
        </p:blipFill>
        <p:spPr>
          <a:xfrm>
            <a:off x="297116" y="3684912"/>
            <a:ext cx="5353186" cy="2988726"/>
          </a:xfrm>
          <a:prstGeom prst="rect">
            <a:avLst/>
          </a:prstGeom>
        </p:spPr>
      </p:pic>
      <p:pic>
        <p:nvPicPr>
          <p:cNvPr id="6" name="Picture 5"/>
          <p:cNvPicPr>
            <a:picLocks noChangeAspect="1"/>
          </p:cNvPicPr>
          <p:nvPr/>
        </p:nvPicPr>
        <p:blipFill>
          <a:blip r:embed="rId5"/>
          <a:stretch>
            <a:fillRect/>
          </a:stretch>
        </p:blipFill>
        <p:spPr>
          <a:xfrm>
            <a:off x="6806242" y="3721828"/>
            <a:ext cx="5003320" cy="2813304"/>
          </a:xfrm>
          <a:prstGeom prst="rect">
            <a:avLst/>
          </a:prstGeom>
        </p:spPr>
      </p:pic>
    </p:spTree>
    <p:extLst>
      <p:ext uri="{BB962C8B-B14F-4D97-AF65-F5344CB8AC3E}">
        <p14:creationId xmlns:p14="http://schemas.microsoft.com/office/powerpoint/2010/main" val="89517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2D FFT Exercise</a:t>
            </a:r>
            <a:endParaRPr lang="en-US" dirty="0"/>
          </a:p>
        </p:txBody>
      </p:sp>
      <p:pic>
        <p:nvPicPr>
          <p:cNvPr id="4" name="Picture 3"/>
          <p:cNvPicPr>
            <a:picLocks noChangeAspect="1"/>
          </p:cNvPicPr>
          <p:nvPr/>
        </p:nvPicPr>
        <p:blipFill>
          <a:blip r:embed="rId2"/>
          <a:stretch>
            <a:fillRect/>
          </a:stretch>
        </p:blipFill>
        <p:spPr>
          <a:xfrm>
            <a:off x="3590925" y="355030"/>
            <a:ext cx="8601075" cy="6372225"/>
          </a:xfrm>
          <a:prstGeom prst="rect">
            <a:avLst/>
          </a:prstGeom>
        </p:spPr>
      </p:pic>
    </p:spTree>
    <p:extLst>
      <p:ext uri="{BB962C8B-B14F-4D97-AF65-F5344CB8AC3E}">
        <p14:creationId xmlns:p14="http://schemas.microsoft.com/office/powerpoint/2010/main" val="98074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Materials [Radar Lab]</a:t>
            </a:r>
            <a:endParaRPr lang="en-US" dirty="0"/>
          </a:p>
        </p:txBody>
      </p:sp>
      <p:sp>
        <p:nvSpPr>
          <p:cNvPr id="4" name="TextBox 3"/>
          <p:cNvSpPr txBox="1"/>
          <p:nvPr/>
        </p:nvSpPr>
        <p:spPr>
          <a:xfrm>
            <a:off x="1397479" y="1407665"/>
            <a:ext cx="9678838" cy="369332"/>
          </a:xfrm>
          <a:prstGeom prst="rect">
            <a:avLst/>
          </a:prstGeom>
          <a:noFill/>
        </p:spPr>
        <p:txBody>
          <a:bodyPr wrap="square" rtlCol="0">
            <a:spAutoFit/>
          </a:bodyPr>
          <a:lstStyle/>
          <a:p>
            <a:r>
              <a:rPr lang="en-US" dirty="0"/>
              <a:t>https://www.youtube.com/watch?v=E7oLdquzyj4</a:t>
            </a:r>
          </a:p>
        </p:txBody>
      </p:sp>
      <p:pic>
        <p:nvPicPr>
          <p:cNvPr id="5" name="Picture 4"/>
          <p:cNvPicPr>
            <a:picLocks noChangeAspect="1"/>
          </p:cNvPicPr>
          <p:nvPr/>
        </p:nvPicPr>
        <p:blipFill>
          <a:blip r:embed="rId2"/>
          <a:stretch>
            <a:fillRect/>
          </a:stretch>
        </p:blipFill>
        <p:spPr>
          <a:xfrm>
            <a:off x="1475117" y="1887581"/>
            <a:ext cx="8945502" cy="4476519"/>
          </a:xfrm>
          <a:prstGeom prst="rect">
            <a:avLst/>
          </a:prstGeom>
        </p:spPr>
      </p:pic>
    </p:spTree>
    <p:extLst>
      <p:ext uri="{BB962C8B-B14F-4D97-AF65-F5344CB8AC3E}">
        <p14:creationId xmlns:p14="http://schemas.microsoft.com/office/powerpoint/2010/main" val="3745672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Clutter</a:t>
            </a:r>
            <a:endParaRPr lang="en-US" dirty="0"/>
          </a:p>
        </p:txBody>
      </p:sp>
      <p:pic>
        <p:nvPicPr>
          <p:cNvPr id="3074" name="Picture 2" descr="https://video.udacity-data.com/topher/2019/May/5cdc9b06_image4/im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11" y="230007"/>
            <a:ext cx="8524875" cy="39052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video.udacity-data.com/topher/2019/May/5cdcb55e_image9/image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994" y="3894168"/>
            <a:ext cx="4873668" cy="2877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5520" y="3370948"/>
            <a:ext cx="3305466" cy="523220"/>
          </a:xfrm>
          <a:prstGeom prst="rect">
            <a:avLst/>
          </a:prstGeom>
          <a:noFill/>
        </p:spPr>
        <p:txBody>
          <a:bodyPr wrap="square" rtlCol="0">
            <a:spAutoFit/>
          </a:bodyPr>
          <a:lstStyle/>
          <a:p>
            <a:r>
              <a:rPr lang="en-US" sz="2800" b="1" dirty="0">
                <a:solidFill>
                  <a:srgbClr val="FF0000"/>
                </a:solidFill>
              </a:rPr>
              <a:t>Clutter </a:t>
            </a:r>
            <a:r>
              <a:rPr lang="en-US" sz="2800" b="1" dirty="0" smtClean="0">
                <a:solidFill>
                  <a:srgbClr val="FF0000"/>
                </a:solidFill>
              </a:rPr>
              <a:t>Thresholding</a:t>
            </a:r>
            <a:endParaRPr lang="en-US" sz="2800" b="1" dirty="0">
              <a:solidFill>
                <a:srgbClr val="FF0000"/>
              </a:solidFill>
            </a:endParaRPr>
          </a:p>
        </p:txBody>
      </p:sp>
    </p:spTree>
    <p:extLst>
      <p:ext uri="{BB962C8B-B14F-4D97-AF65-F5344CB8AC3E}">
        <p14:creationId xmlns:p14="http://schemas.microsoft.com/office/powerpoint/2010/main" val="3110944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smtClean="0"/>
              <a:t>Tesla Model </a:t>
            </a:r>
            <a:r>
              <a:rPr lang="en-US" b="1" dirty="0" smtClean="0">
                <a:effectLst>
                  <a:outerShdw blurRad="38100" dist="38100" dir="2700000" algn="tl">
                    <a:srgbClr val="000000">
                      <a:alpha val="43137"/>
                    </a:srgbClr>
                  </a:outerShdw>
                </a:effectLst>
              </a:rPr>
              <a:t>S</a:t>
            </a:r>
            <a:r>
              <a:rPr lang="en-US" b="1" dirty="0" smtClean="0"/>
              <a:t> on Autopilot “</a:t>
            </a:r>
            <a:r>
              <a:rPr lang="en-US" b="1" dirty="0" smtClean="0">
                <a:solidFill>
                  <a:srgbClr val="FF0000"/>
                </a:solidFill>
              </a:rPr>
              <a:t>Radar ?!</a:t>
            </a:r>
            <a:r>
              <a:rPr lang="en-US" b="1" dirty="0" smtClean="0"/>
              <a:t>”</a:t>
            </a:r>
            <a:endParaRPr lang="en-US" b="1" dirty="0"/>
          </a:p>
        </p:txBody>
      </p:sp>
      <p:sp>
        <p:nvSpPr>
          <p:cNvPr id="5" name="Footer Placeholder 4"/>
          <p:cNvSpPr>
            <a:spLocks noGrp="1"/>
          </p:cNvSpPr>
          <p:nvPr>
            <p:ph type="ftr" sz="quarter" idx="11"/>
          </p:nvPr>
        </p:nvSpPr>
        <p:spPr/>
        <p:txBody>
          <a:bodyPr/>
          <a:lstStyle/>
          <a:p>
            <a:r>
              <a:rPr lang="en-US" smtClean="0"/>
              <a:t>Presented By: Eng. Omar Elzaafarany</a:t>
            </a:r>
            <a:endParaRPr lang="en-US" dirty="0"/>
          </a:p>
        </p:txBody>
      </p:sp>
      <p:pic>
        <p:nvPicPr>
          <p:cNvPr id="6" name="Tesla Model S on Autopilot. What happens next_">
            <a:hlinkClick r:id="" action="ppaction://media"/>
          </p:cNvPr>
          <p:cNvPicPr>
            <a:picLocks noChangeAspect="1"/>
          </p:cNvPicPr>
          <p:nvPr>
            <a:videoFile r:link="rId1"/>
            <p:extLst>
              <p:ext uri="{DAA4B4D4-6D71-4841-9C94-3DE7FCFB9230}">
                <p14:media xmlns:p14="http://schemas.microsoft.com/office/powerpoint/2010/main" r:embed="rId2">
                  <p14:trim st="4220"/>
                </p14:media>
              </p:ext>
            </p:extLst>
          </p:nvPr>
        </p:nvPicPr>
        <p:blipFill>
          <a:blip r:embed="rId5"/>
          <a:stretch>
            <a:fillRect/>
          </a:stretch>
        </p:blipFill>
        <p:spPr>
          <a:xfrm>
            <a:off x="1740309" y="1394643"/>
            <a:ext cx="8401665" cy="47259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518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RADAR </a:t>
            </a:r>
            <a:r>
              <a:rPr lang="en-US" dirty="0" smtClean="0"/>
              <a:t>Cons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862" y="1328379"/>
            <a:ext cx="8496749" cy="5446023"/>
          </a:xfrm>
          <a:prstGeom prst="rect">
            <a:avLst/>
          </a:prstGeom>
        </p:spPr>
      </p:pic>
    </p:spTree>
    <p:extLst>
      <p:ext uri="{BB962C8B-B14F-4D97-AF65-F5344CB8AC3E}">
        <p14:creationId xmlns:p14="http://schemas.microsoft.com/office/powerpoint/2010/main" val="3381933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Constant False Alarm Rate(CFAR)</a:t>
            </a:r>
            <a:endParaRPr lang="en-US" dirty="0"/>
          </a:p>
        </p:txBody>
      </p:sp>
      <p:pic>
        <p:nvPicPr>
          <p:cNvPr id="5" name="Picture 2" descr="https://video.udacity-data.com/topher/2019/May/5cdcb90e_image2/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866" y="1068548"/>
            <a:ext cx="6719976" cy="55397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flipH="1">
            <a:off x="9113811" y="1846053"/>
            <a:ext cx="1319842" cy="21307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10105849" y="1259457"/>
            <a:ext cx="1423357" cy="646331"/>
          </a:xfrm>
          <a:prstGeom prst="rect">
            <a:avLst/>
          </a:prstGeom>
          <a:noFill/>
        </p:spPr>
        <p:txBody>
          <a:bodyPr wrap="square" rtlCol="0">
            <a:spAutoFit/>
          </a:bodyPr>
          <a:lstStyle/>
          <a:p>
            <a:r>
              <a:rPr lang="en-US" dirty="0" smtClean="0">
                <a:solidFill>
                  <a:srgbClr val="FF0000"/>
                </a:solidFill>
              </a:rPr>
              <a:t>CFAR threshold</a:t>
            </a:r>
            <a:endParaRPr lang="en-US" dirty="0">
              <a:solidFill>
                <a:srgbClr val="FF0000"/>
              </a:solidFill>
            </a:endParaRPr>
          </a:p>
        </p:txBody>
      </p:sp>
      <p:sp>
        <p:nvSpPr>
          <p:cNvPr id="12" name="TextBox 11"/>
          <p:cNvSpPr txBox="1"/>
          <p:nvPr/>
        </p:nvSpPr>
        <p:spPr>
          <a:xfrm>
            <a:off x="142338" y="1335449"/>
            <a:ext cx="4744528" cy="2446824"/>
          </a:xfrm>
          <a:prstGeom prst="rect">
            <a:avLst/>
          </a:prstGeom>
          <a:noFill/>
        </p:spPr>
        <p:txBody>
          <a:bodyPr wrap="square" rtlCol="0">
            <a:spAutoFit/>
          </a:bodyPr>
          <a:lstStyle/>
          <a:p>
            <a:pPr>
              <a:lnSpc>
                <a:spcPct val="150000"/>
              </a:lnSpc>
            </a:pPr>
            <a:r>
              <a:rPr lang="en-US" dirty="0"/>
              <a:t>There are multiple categories of CFAR:</a:t>
            </a:r>
          </a:p>
          <a:p>
            <a:pPr marL="285750" indent="-285750">
              <a:lnSpc>
                <a:spcPct val="150000"/>
              </a:lnSpc>
              <a:buFont typeface="Wingdings" panose="05000000000000000000" pitchFamily="2" charset="2"/>
              <a:buChar char="Ø"/>
            </a:pPr>
            <a:r>
              <a:rPr lang="en-US" dirty="0"/>
              <a:t>Cell Averaging CFAR (CA-CFAR)</a:t>
            </a:r>
          </a:p>
          <a:p>
            <a:pPr marL="285750" indent="-285750">
              <a:lnSpc>
                <a:spcPct val="150000"/>
              </a:lnSpc>
              <a:buFont typeface="Wingdings" panose="05000000000000000000" pitchFamily="2" charset="2"/>
              <a:buChar char="Ø"/>
            </a:pPr>
            <a:r>
              <a:rPr lang="en-US" dirty="0"/>
              <a:t>Ordered Statistics CFAR (OS CFAR)</a:t>
            </a:r>
          </a:p>
          <a:p>
            <a:pPr marL="285750" indent="-285750">
              <a:lnSpc>
                <a:spcPct val="150000"/>
              </a:lnSpc>
              <a:buFont typeface="Wingdings" panose="05000000000000000000" pitchFamily="2" charset="2"/>
              <a:buChar char="Ø"/>
            </a:pPr>
            <a:r>
              <a:rPr lang="en-US" dirty="0"/>
              <a:t>Maximum Minimum Statistic (MAMIS CFAR)</a:t>
            </a:r>
          </a:p>
          <a:p>
            <a:pPr marL="285750" indent="-285750">
              <a:lnSpc>
                <a:spcPct val="150000"/>
              </a:lnSpc>
              <a:buFont typeface="Wingdings" panose="05000000000000000000" pitchFamily="2" charset="2"/>
              <a:buChar char="Ø"/>
            </a:pPr>
            <a:r>
              <a:rPr lang="en-US" dirty="0"/>
              <a:t>And, multiple variants of CA-CFAR.</a:t>
            </a:r>
          </a:p>
          <a:p>
            <a:endParaRPr lang="en-US" dirty="0"/>
          </a:p>
        </p:txBody>
      </p:sp>
    </p:spTree>
    <p:extLst>
      <p:ext uri="{BB962C8B-B14F-4D97-AF65-F5344CB8AC3E}">
        <p14:creationId xmlns:p14="http://schemas.microsoft.com/office/powerpoint/2010/main" val="1710748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Constant False Alarm Rate(CFAR)</a:t>
            </a:r>
            <a:endParaRPr lang="en-US" dirty="0"/>
          </a:p>
        </p:txBody>
      </p:sp>
      <p:pic>
        <p:nvPicPr>
          <p:cNvPr id="5" name="Picture 2" descr="https://video.udacity-data.com/topher/2019/May/5cdcb90e_image2/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747" y="39663"/>
            <a:ext cx="3119705" cy="2571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6430" y="1483743"/>
            <a:ext cx="8619317"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The false alarm issue can be resolved by implementing the constant false alarm rate. CFAR varies the detection threshold based on the vehicle surroundings. </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The </a:t>
            </a:r>
            <a:r>
              <a:rPr lang="en-US" dirty="0"/>
              <a:t>CFAR technique estimates the level of interference in radar range and </a:t>
            </a:r>
            <a:r>
              <a:rPr lang="en-US" dirty="0" err="1"/>
              <a:t>doppler</a:t>
            </a:r>
            <a:r>
              <a:rPr lang="en-US" dirty="0"/>
              <a:t> cells “Training Cells” on either or both the side of the “Cell Under Test”. The estimate is then used to decide if the target is in the Cell Under Test (CUT</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process loops across all the range cells and decides the presence of target based on the noise estimate</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The </a:t>
            </a:r>
            <a:r>
              <a:rPr lang="en-US" dirty="0"/>
              <a:t>basis of the process is that when noise is present, the cells around the cell of interest will contain a good estimate of the noise, i.e. it assumes that the noise or interference is spatially or temporarily homogeneous. </a:t>
            </a: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Theoretically </a:t>
            </a:r>
            <a:r>
              <a:rPr lang="en-US" dirty="0"/>
              <a:t>it will produce a constant false alarm rate, which is independent of the noise or clutter level</a:t>
            </a:r>
          </a:p>
        </p:txBody>
      </p:sp>
    </p:spTree>
    <p:extLst>
      <p:ext uri="{BB962C8B-B14F-4D97-AF65-F5344CB8AC3E}">
        <p14:creationId xmlns:p14="http://schemas.microsoft.com/office/powerpoint/2010/main" val="3696530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Cell Averaging CFAR (CA-CFAR)</a:t>
            </a:r>
          </a:p>
        </p:txBody>
      </p:sp>
      <p:pic>
        <p:nvPicPr>
          <p:cNvPr id="4098" name="Picture 2" descr="https://video.udacity-data.com/topher/2019/May/5cddca2d_image5/imag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76" y="1944218"/>
            <a:ext cx="5699011" cy="354218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video.udacity-data.com/topher/2019/May/5cddca80_image7/image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438" y="1457864"/>
            <a:ext cx="5860370" cy="4433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15566" y="1863306"/>
            <a:ext cx="3174521" cy="369332"/>
          </a:xfrm>
          <a:prstGeom prst="rect">
            <a:avLst/>
          </a:prstGeom>
          <a:noFill/>
        </p:spPr>
        <p:txBody>
          <a:bodyPr wrap="square" rtlCol="0">
            <a:spAutoFit/>
          </a:bodyPr>
          <a:lstStyle/>
          <a:p>
            <a:r>
              <a:rPr lang="en-US" b="1" dirty="0" smtClean="0"/>
              <a:t>Sliding Window</a:t>
            </a:r>
            <a:endParaRPr lang="en-US" b="1" dirty="0"/>
          </a:p>
        </p:txBody>
      </p:sp>
    </p:spTree>
    <p:extLst>
      <p:ext uri="{BB962C8B-B14F-4D97-AF65-F5344CB8AC3E}">
        <p14:creationId xmlns:p14="http://schemas.microsoft.com/office/powerpoint/2010/main" val="249476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Constant False Alarm Rate(CFAR)</a:t>
            </a:r>
            <a:endParaRPr lang="en-US" dirty="0"/>
          </a:p>
        </p:txBody>
      </p:sp>
      <p:sp>
        <p:nvSpPr>
          <p:cNvPr id="6" name="TextBox 5"/>
          <p:cNvSpPr txBox="1"/>
          <p:nvPr/>
        </p:nvSpPr>
        <p:spPr>
          <a:xfrm>
            <a:off x="198408" y="1043796"/>
            <a:ext cx="11731925" cy="5909310"/>
          </a:xfrm>
          <a:prstGeom prst="rect">
            <a:avLst/>
          </a:prstGeom>
          <a:noFill/>
        </p:spPr>
        <p:txBody>
          <a:bodyPr wrap="square" rtlCol="0">
            <a:spAutoFit/>
          </a:bodyPr>
          <a:lstStyle/>
          <a:p>
            <a:r>
              <a:rPr lang="en-US" dirty="0"/>
              <a:t>CA-CFAR is the most commonly used CFAR detection technique. As seen in the previous lesson, the FFT blocks are generated on implementing range and </a:t>
            </a:r>
            <a:r>
              <a:rPr lang="en-US" dirty="0" err="1"/>
              <a:t>doppler</a:t>
            </a:r>
            <a:r>
              <a:rPr lang="en-US" dirty="0"/>
              <a:t> FFTs across the number of chirps. The CFAR process includes the sliding of a window across the cells in FFT blocks. Each window consists of the following cells</a:t>
            </a:r>
            <a:r>
              <a:rPr lang="en-US" dirty="0" smtClean="0"/>
              <a:t>.</a:t>
            </a:r>
          </a:p>
          <a:p>
            <a:endParaRPr lang="en-US" dirty="0"/>
          </a:p>
          <a:p>
            <a:r>
              <a:rPr lang="en-US" b="1" dirty="0"/>
              <a:t>Cell Under Test</a:t>
            </a:r>
            <a:r>
              <a:rPr lang="en-US" dirty="0"/>
              <a:t> : The cell that is tested to detect the presence of the target by comparing the signal level against the noise estimate (threshold).</a:t>
            </a:r>
          </a:p>
          <a:p>
            <a:endParaRPr lang="en-US" b="1" dirty="0" smtClean="0"/>
          </a:p>
          <a:p>
            <a:r>
              <a:rPr lang="en-US" b="1" dirty="0" smtClean="0"/>
              <a:t>Training </a:t>
            </a:r>
            <a:r>
              <a:rPr lang="en-US" b="1" dirty="0"/>
              <a:t>Cells</a:t>
            </a:r>
            <a:r>
              <a:rPr lang="en-US" dirty="0"/>
              <a:t> : The level of noise is measured over the Training Cells. The Training Cells can be divided into two regions, the cells lagging the CUT, called lagging Training Cells and the cells leading the CUT, called Leading Training Cells. The noise is estimated by averaging the noise under the training cells. In some cases either leading or lagging cell average is taken, while in the other the leading and lagging cell average is combined and the higher of two is considered for noise level estimate.</a:t>
            </a:r>
          </a:p>
          <a:p>
            <a:r>
              <a:rPr lang="en-US" dirty="0"/>
              <a:t>The number of training cells should be decided based on the environment. If a dense traffic scenario then the fewer training cells should be used, as closely spaced targets can impact the noise estimate.</a:t>
            </a:r>
          </a:p>
          <a:p>
            <a:endParaRPr lang="en-US" b="1" dirty="0" smtClean="0"/>
          </a:p>
          <a:p>
            <a:r>
              <a:rPr lang="en-US" b="1" dirty="0" smtClean="0"/>
              <a:t>Guard </a:t>
            </a:r>
            <a:r>
              <a:rPr lang="en-US" b="1" dirty="0"/>
              <a:t>Cells</a:t>
            </a:r>
            <a:r>
              <a:rPr lang="en-US" dirty="0"/>
              <a:t> : The cells just next to CUT are assigned as Guard Cells. The purpose of the Guard Cells is to avoid the target signal from leaking into the training cells that could adversely affect the noise estimate. The number of guard cells should be decided based on the leakage of the target signal out of the cell under test. If target reflections are strong they often get into surrounding bins.</a:t>
            </a:r>
          </a:p>
          <a:p>
            <a:endParaRPr lang="en-US" b="1" dirty="0" smtClean="0"/>
          </a:p>
          <a:p>
            <a:r>
              <a:rPr lang="en-US" b="1" dirty="0" smtClean="0"/>
              <a:t>Threshold </a:t>
            </a:r>
            <a:r>
              <a:rPr lang="en-US" b="1" dirty="0"/>
              <a:t>Factor (Offset)</a:t>
            </a:r>
            <a:r>
              <a:rPr lang="en-US" dirty="0"/>
              <a:t> : Use an offset value to scale the noise threshold. If the signal strength is defined in logarithmic form then add this offset value to the average noise estimate, else multiply it.</a:t>
            </a:r>
          </a:p>
        </p:txBody>
      </p:sp>
    </p:spTree>
    <p:extLst>
      <p:ext uri="{BB962C8B-B14F-4D97-AF65-F5344CB8AC3E}">
        <p14:creationId xmlns:p14="http://schemas.microsoft.com/office/powerpoint/2010/main" val="12785880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CFAR 1D Implementation (code: </a:t>
            </a:r>
            <a:r>
              <a:rPr lang="en-US" dirty="0" err="1">
                <a:solidFill>
                  <a:srgbClr val="FF0000"/>
                </a:solidFill>
              </a:rPr>
              <a:t>ca_cfar.m</a:t>
            </a:r>
            <a:r>
              <a:rPr lang="en-US" dirty="0"/>
              <a:t>)</a:t>
            </a:r>
          </a:p>
        </p:txBody>
      </p:sp>
      <p:pic>
        <p:nvPicPr>
          <p:cNvPr id="3" name="Picture 2"/>
          <p:cNvPicPr>
            <a:picLocks noChangeAspect="1"/>
          </p:cNvPicPr>
          <p:nvPr/>
        </p:nvPicPr>
        <p:blipFill>
          <a:blip r:embed="rId2"/>
          <a:stretch>
            <a:fillRect/>
          </a:stretch>
        </p:blipFill>
        <p:spPr>
          <a:xfrm>
            <a:off x="6506034" y="980265"/>
            <a:ext cx="5670870" cy="4454377"/>
          </a:xfrm>
          <a:prstGeom prst="rect">
            <a:avLst/>
          </a:prstGeom>
        </p:spPr>
      </p:pic>
      <p:sp>
        <p:nvSpPr>
          <p:cNvPr id="4" name="TextBox 3"/>
          <p:cNvSpPr txBox="1"/>
          <p:nvPr/>
        </p:nvSpPr>
        <p:spPr>
          <a:xfrm>
            <a:off x="250166" y="1130060"/>
            <a:ext cx="6357668" cy="5909310"/>
          </a:xfrm>
          <a:prstGeom prst="rect">
            <a:avLst/>
          </a:prstGeom>
          <a:noFill/>
        </p:spPr>
        <p:txBody>
          <a:bodyPr wrap="square" rtlCol="0">
            <a:spAutoFit/>
          </a:bodyPr>
          <a:lstStyle/>
          <a:p>
            <a:r>
              <a:rPr lang="en-US" dirty="0"/>
              <a:t>The following steps here can be used to implement CFAR in the next MATLAB exercise. You can use the code template below to get started as well.</a:t>
            </a:r>
          </a:p>
          <a:p>
            <a:r>
              <a:rPr lang="en-US" b="1" dirty="0"/>
              <a:t>T</a:t>
            </a:r>
            <a:r>
              <a:rPr lang="en-US" dirty="0"/>
              <a:t> : Number of Training Cells</a:t>
            </a:r>
          </a:p>
          <a:p>
            <a:r>
              <a:rPr lang="en-US" b="1" dirty="0"/>
              <a:t>G</a:t>
            </a:r>
            <a:r>
              <a:rPr lang="en-US" dirty="0"/>
              <a:t> : Number of Guard Cells</a:t>
            </a:r>
          </a:p>
          <a:p>
            <a:r>
              <a:rPr lang="en-US" b="1" dirty="0"/>
              <a:t>N</a:t>
            </a:r>
            <a:r>
              <a:rPr lang="en-US" dirty="0"/>
              <a:t> : Total number of Cells</a:t>
            </a:r>
          </a:p>
          <a:p>
            <a:pPr marL="342900" indent="-342900">
              <a:buFont typeface="+mj-lt"/>
              <a:buAutoNum type="arabicPeriod"/>
            </a:pPr>
            <a:r>
              <a:rPr lang="en-US" dirty="0"/>
              <a:t>Define the number of training cells and guard cells</a:t>
            </a:r>
          </a:p>
          <a:p>
            <a:pPr marL="342900" indent="-342900">
              <a:buFont typeface="+mj-lt"/>
              <a:buAutoNum type="arabicPeriod"/>
            </a:pPr>
            <a:r>
              <a:rPr lang="en-US" dirty="0"/>
              <a:t>Start sliding the window one cell at a time across the complete FFT 1D array. Total window size should be: 2(T+G)+CUT</a:t>
            </a:r>
          </a:p>
          <a:p>
            <a:pPr marL="342900" indent="-342900">
              <a:buFont typeface="+mj-lt"/>
              <a:buAutoNum type="arabicPeriod"/>
            </a:pPr>
            <a:r>
              <a:rPr lang="en-US" dirty="0"/>
              <a:t>For each step, sum the signal (noise) within all the leading or lagging training cells</a:t>
            </a:r>
          </a:p>
          <a:p>
            <a:pPr marL="342900" indent="-342900">
              <a:buFont typeface="+mj-lt"/>
              <a:buAutoNum type="arabicPeriod"/>
            </a:pPr>
            <a:r>
              <a:rPr lang="en-US" dirty="0"/>
              <a:t>Average the sum to determine the noise threshold</a:t>
            </a:r>
          </a:p>
          <a:p>
            <a:pPr marL="342900" indent="-342900">
              <a:buFont typeface="+mj-lt"/>
              <a:buAutoNum type="arabicPeriod"/>
            </a:pPr>
            <a:r>
              <a:rPr lang="en-US" dirty="0"/>
              <a:t>Using an appropriate offset value scale the threshold</a:t>
            </a:r>
          </a:p>
          <a:p>
            <a:pPr marL="342900" indent="-342900">
              <a:buFont typeface="+mj-lt"/>
              <a:buAutoNum type="arabicPeriod"/>
            </a:pPr>
            <a:r>
              <a:rPr lang="en-US" dirty="0"/>
              <a:t>Now, measure the signal in the CUT, which is T+G+1 from the window starting point</a:t>
            </a:r>
          </a:p>
          <a:p>
            <a:pPr marL="342900" indent="-342900">
              <a:buFont typeface="+mj-lt"/>
              <a:buAutoNum type="arabicPeriod"/>
            </a:pPr>
            <a:r>
              <a:rPr lang="en-US" dirty="0"/>
              <a:t>Compare the signal measured in 5 against the threshold measured in 4</a:t>
            </a:r>
          </a:p>
          <a:p>
            <a:pPr marL="342900" indent="-342900">
              <a:buFont typeface="+mj-lt"/>
              <a:buAutoNum type="arabicPeriod"/>
            </a:pPr>
            <a:r>
              <a:rPr lang="en-US" dirty="0"/>
              <a:t>If the level of signal measured in CUT is smaller than the threshold measured, then assign 0 value to the signal within CUT.</a:t>
            </a:r>
          </a:p>
          <a:p>
            <a:endParaRPr lang="en-US" dirty="0"/>
          </a:p>
        </p:txBody>
      </p:sp>
    </p:spTree>
    <p:extLst>
      <p:ext uri="{BB962C8B-B14F-4D97-AF65-F5344CB8AC3E}">
        <p14:creationId xmlns:p14="http://schemas.microsoft.com/office/powerpoint/2010/main" val="1382475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CFAR </a:t>
            </a:r>
            <a:r>
              <a:rPr lang="en-US" dirty="0" smtClean="0"/>
              <a:t>2D</a:t>
            </a:r>
            <a:endParaRPr lang="en-US" dirty="0"/>
          </a:p>
        </p:txBody>
      </p:sp>
      <p:pic>
        <p:nvPicPr>
          <p:cNvPr id="8194" name="Picture 2" descr="https://video.udacity-data.com/topher/2019/May/5cdefe16_image8/image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285" y="70328"/>
            <a:ext cx="9941169" cy="668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1245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CFAR </a:t>
            </a:r>
            <a:r>
              <a:rPr lang="en-US" dirty="0" smtClean="0"/>
              <a:t>2D</a:t>
            </a:r>
            <a:endParaRPr lang="en-US" dirty="0"/>
          </a:p>
        </p:txBody>
      </p:sp>
      <p:sp>
        <p:nvSpPr>
          <p:cNvPr id="4" name="TextBox 3"/>
          <p:cNvSpPr txBox="1"/>
          <p:nvPr/>
        </p:nvSpPr>
        <p:spPr>
          <a:xfrm>
            <a:off x="250165" y="1130060"/>
            <a:ext cx="11844069" cy="5493812"/>
          </a:xfrm>
          <a:prstGeom prst="rect">
            <a:avLst/>
          </a:prstGeom>
          <a:noFill/>
        </p:spPr>
        <p:txBody>
          <a:bodyPr wrap="square" rtlCol="0">
            <a:spAutoFit/>
          </a:bodyPr>
          <a:lstStyle/>
          <a:p>
            <a:pPr>
              <a:lnSpc>
                <a:spcPct val="150000"/>
              </a:lnSpc>
            </a:pPr>
            <a:r>
              <a:rPr lang="en-US" dirty="0"/>
              <a:t>The following steps can be used to implement 2D-CFAR in MATLAB:</a:t>
            </a:r>
          </a:p>
          <a:p>
            <a:pPr marL="342900" indent="-342900">
              <a:lnSpc>
                <a:spcPct val="150000"/>
              </a:lnSpc>
              <a:buFont typeface="+mj-lt"/>
              <a:buAutoNum type="arabicPeriod"/>
            </a:pPr>
            <a:r>
              <a:rPr lang="en-US" dirty="0"/>
              <a:t>Determine the number of Training cells for each dimension </a:t>
            </a:r>
            <a:r>
              <a:rPr lang="en-US" dirty="0" err="1"/>
              <a:t>Tr</a:t>
            </a:r>
            <a:r>
              <a:rPr lang="en-US" dirty="0"/>
              <a:t> and Td. Similarly, pick the number of guard cells Gr and Gd.</a:t>
            </a:r>
          </a:p>
          <a:p>
            <a:pPr marL="342900" indent="-342900">
              <a:lnSpc>
                <a:spcPct val="150000"/>
              </a:lnSpc>
              <a:buFont typeface="+mj-lt"/>
              <a:buAutoNum type="arabicPeriod"/>
            </a:pPr>
            <a:r>
              <a:rPr lang="en-US" dirty="0"/>
              <a:t>Slide the Cell Under Test (CUT) across the complete cell matrix</a:t>
            </a:r>
          </a:p>
          <a:p>
            <a:pPr marL="342900" indent="-342900">
              <a:lnSpc>
                <a:spcPct val="150000"/>
              </a:lnSpc>
              <a:buFont typeface="+mj-lt"/>
              <a:buAutoNum type="arabicPeriod"/>
            </a:pPr>
            <a:r>
              <a:rPr lang="en-US" dirty="0"/>
              <a:t>Select the grid that includes the training, guard and test cells. Grid Size = (2Tr+2Gr+1)(2Td+2Gd+1).</a:t>
            </a:r>
          </a:p>
          <a:p>
            <a:pPr marL="342900" indent="-342900">
              <a:lnSpc>
                <a:spcPct val="150000"/>
              </a:lnSpc>
              <a:buFont typeface="+mj-lt"/>
              <a:buAutoNum type="arabicPeriod"/>
            </a:pPr>
            <a:r>
              <a:rPr lang="en-US" dirty="0"/>
              <a:t>The total number of cells in the guard region and cell under test. (2Gr+1)(2Gd+1).</a:t>
            </a:r>
          </a:p>
          <a:p>
            <a:pPr marL="342900" indent="-342900">
              <a:lnSpc>
                <a:spcPct val="150000"/>
              </a:lnSpc>
              <a:buFont typeface="+mj-lt"/>
              <a:buAutoNum type="arabicPeriod"/>
            </a:pPr>
            <a:r>
              <a:rPr lang="en-US" dirty="0"/>
              <a:t>This gives the Training Cells : (2Tr+2Gr+1)(2Td+2Gd+1) - (2Gr+1)(2Gd+1)</a:t>
            </a:r>
          </a:p>
          <a:p>
            <a:pPr marL="342900" indent="-342900">
              <a:lnSpc>
                <a:spcPct val="150000"/>
              </a:lnSpc>
              <a:buFont typeface="+mj-lt"/>
              <a:buAutoNum type="arabicPeriod"/>
            </a:pPr>
            <a:r>
              <a:rPr lang="en-US" dirty="0"/>
              <a:t>Measure and average the noise across all the training cells. This gives the threshold</a:t>
            </a:r>
          </a:p>
          <a:p>
            <a:pPr marL="342900" indent="-342900">
              <a:lnSpc>
                <a:spcPct val="150000"/>
              </a:lnSpc>
              <a:buFont typeface="+mj-lt"/>
              <a:buAutoNum type="arabicPeriod"/>
            </a:pPr>
            <a:r>
              <a:rPr lang="en-US" dirty="0"/>
              <a:t>Add the offset (if in signal strength in dB) to the threshold to keep the false alarm to the minimum.</a:t>
            </a:r>
          </a:p>
          <a:p>
            <a:pPr marL="342900" indent="-342900">
              <a:lnSpc>
                <a:spcPct val="150000"/>
              </a:lnSpc>
              <a:buFont typeface="+mj-lt"/>
              <a:buAutoNum type="arabicPeriod"/>
            </a:pPr>
            <a:r>
              <a:rPr lang="en-US" dirty="0"/>
              <a:t>Determine the signal level at the Cell Under Test.</a:t>
            </a:r>
          </a:p>
          <a:p>
            <a:pPr marL="342900" indent="-342900">
              <a:lnSpc>
                <a:spcPct val="150000"/>
              </a:lnSpc>
              <a:buFont typeface="+mj-lt"/>
              <a:buAutoNum type="arabicPeriod"/>
            </a:pPr>
            <a:r>
              <a:rPr lang="en-US" dirty="0"/>
              <a:t>If the CUT signal level is greater than the Threshold, assign a value of 1, else equate it to zero.</a:t>
            </a:r>
          </a:p>
          <a:p>
            <a:pPr marL="342900" indent="-342900">
              <a:lnSpc>
                <a:spcPct val="150000"/>
              </a:lnSpc>
              <a:buFont typeface="+mj-lt"/>
              <a:buAutoNum type="arabicPeriod"/>
            </a:pPr>
            <a:r>
              <a:rPr lang="en-US" dirty="0"/>
              <a:t>Since the cell under test are not located at the edges, due to the training cells occupying the edges, we suppress the edges to zero. Any cell value that is neither 1 nor a 0, assign it a zero.</a:t>
            </a:r>
          </a:p>
          <a:p>
            <a:pPr>
              <a:lnSpc>
                <a:spcPct val="150000"/>
              </a:lnSpc>
            </a:pPr>
            <a:endParaRPr lang="en-US" dirty="0"/>
          </a:p>
        </p:txBody>
      </p:sp>
    </p:spTree>
    <p:extLst>
      <p:ext uri="{BB962C8B-B14F-4D97-AF65-F5344CB8AC3E}">
        <p14:creationId xmlns:p14="http://schemas.microsoft.com/office/powerpoint/2010/main" val="201365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Clustering</a:t>
            </a:r>
          </a:p>
        </p:txBody>
      </p:sp>
      <p:pic>
        <p:nvPicPr>
          <p:cNvPr id="10242" name="Picture 2" descr="https://video.udacity-data.com/topher/2019/May/5ce36d9c_image7/image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6" y="1325563"/>
            <a:ext cx="6547629" cy="3730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7419975" y="662781"/>
            <a:ext cx="4667250" cy="5629275"/>
          </a:xfrm>
          <a:prstGeom prst="rect">
            <a:avLst/>
          </a:prstGeom>
        </p:spPr>
      </p:pic>
    </p:spTree>
    <p:extLst>
      <p:ext uri="{BB962C8B-B14F-4D97-AF65-F5344CB8AC3E}">
        <p14:creationId xmlns:p14="http://schemas.microsoft.com/office/powerpoint/2010/main" val="2101962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Clustering</a:t>
            </a:r>
          </a:p>
        </p:txBody>
      </p:sp>
      <p:graphicFrame>
        <p:nvGraphicFramePr>
          <p:cNvPr id="8" name="Table 7"/>
          <p:cNvGraphicFramePr>
            <a:graphicFrameLocks noGrp="1"/>
          </p:cNvGraphicFramePr>
          <p:nvPr>
            <p:extLst>
              <p:ext uri="{D42A27DB-BD31-4B8C-83A1-F6EECF244321}">
                <p14:modId xmlns:p14="http://schemas.microsoft.com/office/powerpoint/2010/main" val="991287917"/>
              </p:ext>
            </p:extLst>
          </p:nvPr>
        </p:nvGraphicFramePr>
        <p:xfrm>
          <a:off x="353683" y="2954037"/>
          <a:ext cx="11386872" cy="3749040"/>
        </p:xfrm>
        <a:graphic>
          <a:graphicData uri="http://schemas.openxmlformats.org/drawingml/2006/table">
            <a:tbl>
              <a:tblPr firstRow="1" bandRow="1">
                <a:tableStyleId>{5C22544A-7EE6-4342-B048-85BDC9FD1C3A}</a:tableStyleId>
              </a:tblPr>
              <a:tblGrid>
                <a:gridCol w="1423359"/>
                <a:gridCol w="1423359"/>
                <a:gridCol w="1423359"/>
                <a:gridCol w="1423359"/>
                <a:gridCol w="1423359"/>
                <a:gridCol w="1423359"/>
                <a:gridCol w="1423359"/>
                <a:gridCol w="1423359"/>
              </a:tblGrid>
              <a:tr h="304325">
                <a:tc>
                  <a:txBody>
                    <a:bodyPr/>
                    <a:lstStyle/>
                    <a:p>
                      <a:pPr algn="ctr"/>
                      <a:endParaRPr lang="en-US" sz="1400" dirty="0"/>
                    </a:p>
                  </a:txBody>
                  <a:tcPr/>
                </a:tc>
                <a:tc>
                  <a:txBody>
                    <a:bodyPr/>
                    <a:lstStyle/>
                    <a:p>
                      <a:pPr algn="ctr"/>
                      <a:r>
                        <a:rPr lang="en-US" sz="1400" dirty="0" smtClean="0"/>
                        <a:t>P0</a:t>
                      </a:r>
                      <a:endParaRPr lang="en-US" sz="1400" dirty="0"/>
                    </a:p>
                  </a:txBody>
                  <a:tcPr/>
                </a:tc>
                <a:tc>
                  <a:txBody>
                    <a:bodyPr/>
                    <a:lstStyle/>
                    <a:p>
                      <a:pPr algn="ctr"/>
                      <a:r>
                        <a:rPr lang="en-US" sz="1400" dirty="0" smtClean="0"/>
                        <a:t>P1</a:t>
                      </a:r>
                      <a:endParaRPr lang="en-US" sz="1400" dirty="0"/>
                    </a:p>
                  </a:txBody>
                  <a:tcPr/>
                </a:tc>
                <a:tc>
                  <a:txBody>
                    <a:bodyPr/>
                    <a:lstStyle/>
                    <a:p>
                      <a:pPr algn="ctr"/>
                      <a:r>
                        <a:rPr lang="en-US" sz="1400" dirty="0" smtClean="0"/>
                        <a:t>P2</a:t>
                      </a:r>
                      <a:endParaRPr lang="en-US" sz="1400" dirty="0"/>
                    </a:p>
                  </a:txBody>
                  <a:tcPr/>
                </a:tc>
                <a:tc>
                  <a:txBody>
                    <a:bodyPr/>
                    <a:lstStyle/>
                    <a:p>
                      <a:pPr algn="ctr"/>
                      <a:r>
                        <a:rPr lang="en-US" sz="1400" dirty="0" smtClean="0"/>
                        <a:t>P3</a:t>
                      </a:r>
                      <a:endParaRPr lang="en-US" sz="1400" dirty="0"/>
                    </a:p>
                  </a:txBody>
                  <a:tcPr/>
                </a:tc>
                <a:tc>
                  <a:txBody>
                    <a:bodyPr/>
                    <a:lstStyle/>
                    <a:p>
                      <a:pPr algn="ctr"/>
                      <a:r>
                        <a:rPr lang="en-US" sz="1400" dirty="0" smtClean="0"/>
                        <a:t>P4</a:t>
                      </a:r>
                      <a:endParaRPr lang="en-US" sz="1400" dirty="0"/>
                    </a:p>
                  </a:txBody>
                  <a:tcPr/>
                </a:tc>
                <a:tc>
                  <a:txBody>
                    <a:bodyPr/>
                    <a:lstStyle/>
                    <a:p>
                      <a:pPr algn="ctr"/>
                      <a:r>
                        <a:rPr lang="en-US" sz="1400" dirty="0" smtClean="0"/>
                        <a:t>P5</a:t>
                      </a:r>
                      <a:endParaRPr lang="en-US" sz="1400" dirty="0"/>
                    </a:p>
                  </a:txBody>
                  <a:tcPr/>
                </a:tc>
                <a:tc>
                  <a:txBody>
                    <a:bodyPr/>
                    <a:lstStyle/>
                    <a:p>
                      <a:pPr algn="ctr"/>
                      <a:r>
                        <a:rPr lang="en-US" sz="1400" dirty="0" smtClean="0"/>
                        <a:t>…..</a:t>
                      </a:r>
                      <a:endParaRPr lang="en-US" sz="1400" dirty="0"/>
                    </a:p>
                  </a:txBody>
                  <a:tcPr/>
                </a:tc>
              </a:tr>
              <a:tr h="9681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P0</a:t>
                      </a:r>
                    </a:p>
                  </a:txBody>
                  <a:tcPr/>
                </a:tc>
                <a:tc gridSpan="7">
                  <a:txBody>
                    <a:bodyPr/>
                    <a:lstStyle/>
                    <a:p>
                      <a:pPr algn="l" rtl="0"/>
                      <a:r>
                        <a:rPr lang="en-US" sz="2000" b="1" baseline="0" dirty="0" smtClean="0"/>
                        <a:t>Select Points with distances &lt; vehicle size </a:t>
                      </a:r>
                      <a:r>
                        <a:rPr lang="en-US" sz="2000" b="1" baseline="0" dirty="0" smtClean="0">
                          <a:sym typeface="Wingdings" panose="05000000000000000000" pitchFamily="2" charset="2"/>
                        </a:rPr>
                        <a:t></a:t>
                      </a:r>
                      <a:r>
                        <a:rPr lang="en-US" sz="2000" b="1" baseline="0" dirty="0" smtClean="0"/>
                        <a:t> group these detections and respective Radar measurements </a:t>
                      </a:r>
                      <a:r>
                        <a:rPr lang="en-US" sz="2000" b="1" baseline="0" dirty="0" smtClean="0">
                          <a:sym typeface="Wingdings" panose="05000000000000000000" pitchFamily="2" charset="2"/>
                        </a:rPr>
                        <a:t> compute mean  cluster ID  remove rows whose points present in the group points</a:t>
                      </a:r>
                      <a:endParaRPr lang="en-US" sz="2000" b="1"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P1</a:t>
                      </a:r>
                      <a:endParaRPr lang="en-US" sz="1400" dirty="0"/>
                    </a:p>
                  </a:txBody>
                  <a:tcPr/>
                </a:tc>
                <a:tc gridSpan="7">
                  <a:txBody>
                    <a:bodyPr/>
                    <a:lstStyle/>
                    <a:p>
                      <a:pPr algn="ctr"/>
                      <a:r>
                        <a:rPr lang="en-US" sz="1100" dirty="0" smtClean="0"/>
                        <a:t>…………….</a:t>
                      </a: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P2</a:t>
                      </a:r>
                      <a:endParaRPr lang="en-US" sz="1400" dirty="0"/>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a:t>
                      </a:r>
                    </a:p>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P3</a:t>
                      </a:r>
                      <a:endParaRPr lang="en-US" sz="1400" dirty="0"/>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a:t>
                      </a:r>
                    </a:p>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P4</a:t>
                      </a:r>
                      <a:endParaRPr lang="en-US" sz="1400" dirty="0"/>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a:t>
                      </a:r>
                    </a:p>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P5</a:t>
                      </a:r>
                      <a:endParaRPr lang="en-US" sz="1400" dirty="0"/>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a:t>
                      </a:r>
                    </a:p>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r h="304325">
                <a:tc>
                  <a:txBody>
                    <a:bodyPr/>
                    <a:lstStyle/>
                    <a:p>
                      <a:pPr algn="ctr"/>
                      <a:r>
                        <a:rPr lang="en-US" sz="1400" dirty="0" smtClean="0"/>
                        <a:t>…..</a:t>
                      </a:r>
                      <a:endParaRPr lang="en-US" sz="1400" dirty="0"/>
                    </a:p>
                  </a:txBody>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a:t>
                      </a:r>
                    </a:p>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50195684"/>
              </p:ext>
            </p:extLst>
          </p:nvPr>
        </p:nvGraphicFramePr>
        <p:xfrm>
          <a:off x="2717317" y="106363"/>
          <a:ext cx="4304584" cy="2438400"/>
        </p:xfrm>
        <a:graphic>
          <a:graphicData uri="http://schemas.openxmlformats.org/drawingml/2006/table">
            <a:tbl>
              <a:tblPr firstRow="1" bandRow="1">
                <a:tableStyleId>{5C22544A-7EE6-4342-B048-85BDC9FD1C3A}</a:tableStyleId>
              </a:tblPr>
              <a:tblGrid>
                <a:gridCol w="538073"/>
                <a:gridCol w="538073"/>
                <a:gridCol w="538073"/>
                <a:gridCol w="538073"/>
                <a:gridCol w="538073"/>
                <a:gridCol w="538073"/>
                <a:gridCol w="538073"/>
                <a:gridCol w="538073"/>
              </a:tblGrid>
              <a:tr h="304800">
                <a:tc>
                  <a:txBody>
                    <a:bodyPr/>
                    <a:lstStyle/>
                    <a:p>
                      <a:pPr algn="ctr"/>
                      <a:endParaRPr lang="en-US" sz="1100" dirty="0"/>
                    </a:p>
                  </a:txBody>
                  <a:tcPr/>
                </a:tc>
                <a:tc>
                  <a:txBody>
                    <a:bodyPr/>
                    <a:lstStyle/>
                    <a:p>
                      <a:pPr algn="ctr"/>
                      <a:r>
                        <a:rPr lang="en-US" sz="1100" dirty="0" smtClean="0"/>
                        <a:t>P0</a:t>
                      </a:r>
                      <a:endParaRPr lang="en-US" sz="1100" dirty="0"/>
                    </a:p>
                  </a:txBody>
                  <a:tcPr/>
                </a:tc>
                <a:tc>
                  <a:txBody>
                    <a:bodyPr/>
                    <a:lstStyle/>
                    <a:p>
                      <a:pPr algn="ctr"/>
                      <a:r>
                        <a:rPr lang="en-US" sz="1100" dirty="0" smtClean="0"/>
                        <a:t>P1</a:t>
                      </a:r>
                      <a:endParaRPr lang="en-US" sz="1100" dirty="0"/>
                    </a:p>
                  </a:txBody>
                  <a:tcPr/>
                </a:tc>
                <a:tc>
                  <a:txBody>
                    <a:bodyPr/>
                    <a:lstStyle/>
                    <a:p>
                      <a:pPr algn="ctr"/>
                      <a:r>
                        <a:rPr lang="en-US" sz="1100" dirty="0" smtClean="0"/>
                        <a:t>P2</a:t>
                      </a:r>
                      <a:endParaRPr lang="en-US" sz="1100" dirty="0"/>
                    </a:p>
                  </a:txBody>
                  <a:tcPr/>
                </a:tc>
                <a:tc>
                  <a:txBody>
                    <a:bodyPr/>
                    <a:lstStyle/>
                    <a:p>
                      <a:pPr algn="ctr"/>
                      <a:r>
                        <a:rPr lang="en-US" sz="1100" dirty="0" smtClean="0"/>
                        <a:t>P3</a:t>
                      </a:r>
                      <a:endParaRPr lang="en-US" sz="1100" dirty="0"/>
                    </a:p>
                  </a:txBody>
                  <a:tcPr/>
                </a:tc>
                <a:tc>
                  <a:txBody>
                    <a:bodyPr/>
                    <a:lstStyle/>
                    <a:p>
                      <a:pPr algn="ctr"/>
                      <a:r>
                        <a:rPr lang="en-US" sz="1100" dirty="0" smtClean="0"/>
                        <a:t>P4</a:t>
                      </a:r>
                      <a:endParaRPr lang="en-US" sz="1100" dirty="0"/>
                    </a:p>
                  </a:txBody>
                  <a:tcPr/>
                </a:tc>
                <a:tc>
                  <a:txBody>
                    <a:bodyPr/>
                    <a:lstStyle/>
                    <a:p>
                      <a:pPr algn="ctr"/>
                      <a:r>
                        <a:rPr lang="en-US" sz="1100" dirty="0" smtClean="0"/>
                        <a:t>P5</a:t>
                      </a:r>
                      <a:endParaRPr lang="en-US" sz="1100" dirty="0"/>
                    </a:p>
                  </a:txBody>
                  <a:tcPr/>
                </a:tc>
                <a:tc>
                  <a:txBody>
                    <a:bodyPr/>
                    <a:lstStyle/>
                    <a:p>
                      <a:pPr algn="ctr"/>
                      <a:r>
                        <a:rPr lang="en-US" sz="1100" dirty="0" smtClean="0"/>
                        <a:t>…..</a:t>
                      </a:r>
                      <a:endParaRPr lang="en-US" sz="1100" dirty="0"/>
                    </a:p>
                  </a:txBody>
                  <a:tcPr/>
                </a:tc>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smtClean="0"/>
                        <a:t>P0</a:t>
                      </a:r>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r>
              <a:tr h="304800">
                <a:tc>
                  <a:txBody>
                    <a:bodyPr/>
                    <a:lstStyle/>
                    <a:p>
                      <a:pPr algn="ctr"/>
                      <a:r>
                        <a:rPr lang="en-US" sz="1100" dirty="0" smtClean="0"/>
                        <a:t>P1</a:t>
                      </a:r>
                      <a:endParaRPr lang="en-US" sz="1100" dirty="0"/>
                    </a:p>
                  </a:txBody>
                  <a:tcPr/>
                </a:tc>
                <a:tc>
                  <a:txBody>
                    <a:bodyPr/>
                    <a:lstStyle/>
                    <a:p>
                      <a:pPr algn="ctr"/>
                      <a:r>
                        <a:rPr lang="en-US" sz="800" smtClean="0"/>
                        <a:t>distance</a:t>
                      </a:r>
                      <a:endParaRPr lang="en-US" sz="800" dirty="0"/>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r>
              <a:tr h="304800">
                <a:tc>
                  <a:txBody>
                    <a:bodyPr/>
                    <a:lstStyle/>
                    <a:p>
                      <a:pPr algn="ctr"/>
                      <a:r>
                        <a:rPr lang="en-US" sz="1100" dirty="0" smtClean="0"/>
                        <a:t>P2</a:t>
                      </a:r>
                      <a:endParaRPr lang="en-US" sz="1100" dirty="0"/>
                    </a:p>
                  </a:txBody>
                  <a:tcPr/>
                </a:tc>
                <a:tc>
                  <a:txBody>
                    <a:bodyPr/>
                    <a:lstStyle/>
                    <a:p>
                      <a:pPr algn="ctr"/>
                      <a:r>
                        <a:rPr lang="en-US" sz="800" smtClean="0"/>
                        <a:t>distance</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r>
              <a:tr h="304800">
                <a:tc>
                  <a:txBody>
                    <a:bodyPr/>
                    <a:lstStyle/>
                    <a:p>
                      <a:pPr algn="ctr"/>
                      <a:r>
                        <a:rPr lang="en-US" sz="1100" dirty="0" smtClean="0"/>
                        <a:t>P3</a:t>
                      </a:r>
                      <a:endParaRPr lang="en-US" sz="1100" dirty="0"/>
                    </a:p>
                  </a:txBody>
                  <a:tcPr/>
                </a:tc>
                <a:tc>
                  <a:txBody>
                    <a:bodyPr/>
                    <a:lstStyle/>
                    <a:p>
                      <a:pPr algn="ctr"/>
                      <a:r>
                        <a:rPr lang="en-US" sz="800" dirty="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smtClean="0"/>
                        <a:t>distance</a:t>
                      </a:r>
                      <a:endParaRPr lang="en-US" sz="800" dirty="0"/>
                    </a:p>
                  </a:txBody>
                  <a:tcPr/>
                </a:tc>
              </a:tr>
              <a:tr h="304800">
                <a:tc>
                  <a:txBody>
                    <a:bodyPr/>
                    <a:lstStyle/>
                    <a:p>
                      <a:pPr algn="ctr"/>
                      <a:r>
                        <a:rPr lang="en-US" sz="1100" dirty="0" smtClean="0"/>
                        <a:t>P4</a:t>
                      </a:r>
                      <a:endParaRPr lang="en-US" sz="11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c>
                  <a:txBody>
                    <a:bodyPr/>
                    <a:lstStyle/>
                    <a:p>
                      <a:pPr algn="ctr"/>
                      <a:r>
                        <a:rPr lang="en-US" sz="800" dirty="0" smtClean="0"/>
                        <a:t>distance</a:t>
                      </a:r>
                      <a:endParaRPr lang="en-US" sz="800" dirty="0"/>
                    </a:p>
                  </a:txBody>
                  <a:tcPr/>
                </a:tc>
              </a:tr>
              <a:tr h="304800">
                <a:tc>
                  <a:txBody>
                    <a:bodyPr/>
                    <a:lstStyle/>
                    <a:p>
                      <a:pPr algn="ctr"/>
                      <a:r>
                        <a:rPr lang="en-US" sz="1100" dirty="0" smtClean="0"/>
                        <a:t>P5</a:t>
                      </a:r>
                      <a:endParaRPr lang="en-US" sz="11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dirty="0" smtClean="0"/>
                        <a:t>0</a:t>
                      </a:r>
                      <a:endParaRPr lang="en-US" sz="800" dirty="0"/>
                    </a:p>
                  </a:txBody>
                  <a:tcPr/>
                </a:tc>
                <a:tc>
                  <a:txBody>
                    <a:bodyPr/>
                    <a:lstStyle/>
                    <a:p>
                      <a:pPr algn="ctr"/>
                      <a:r>
                        <a:rPr lang="en-US" sz="800" dirty="0" smtClean="0"/>
                        <a:t>distance</a:t>
                      </a:r>
                      <a:endParaRPr lang="en-US" sz="800" dirty="0"/>
                    </a:p>
                  </a:txBody>
                  <a:tcPr/>
                </a:tc>
              </a:tr>
              <a:tr h="304800">
                <a:tc>
                  <a:txBody>
                    <a:bodyPr/>
                    <a:lstStyle/>
                    <a:p>
                      <a:pPr algn="ctr"/>
                      <a:r>
                        <a:rPr lang="en-US" sz="1100" dirty="0" smtClean="0"/>
                        <a:t>…..</a:t>
                      </a:r>
                      <a:endParaRPr lang="en-US" sz="11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smtClean="0"/>
                        <a:t>distance</a:t>
                      </a:r>
                      <a:endParaRPr lang="en-US" sz="800" dirty="0"/>
                    </a:p>
                  </a:txBody>
                  <a:tcPr/>
                </a:tc>
                <a:tc>
                  <a:txBody>
                    <a:bodyPr/>
                    <a:lstStyle/>
                    <a:p>
                      <a:pPr algn="ctr"/>
                      <a:r>
                        <a:rPr lang="en-US" sz="800" dirty="0" smtClean="0"/>
                        <a:t>0</a:t>
                      </a:r>
                      <a:endParaRPr lang="en-US" sz="800" dirty="0"/>
                    </a:p>
                  </a:txBody>
                  <a:tcPr/>
                </a:tc>
              </a:tr>
            </a:tbl>
          </a:graphicData>
        </a:graphic>
      </p:graphicFrame>
    </p:spTree>
    <p:extLst>
      <p:ext uri="{BB962C8B-B14F-4D97-AF65-F5344CB8AC3E}">
        <p14:creationId xmlns:p14="http://schemas.microsoft.com/office/powerpoint/2010/main" val="7047892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Clustering</a:t>
            </a:r>
          </a:p>
        </p:txBody>
      </p:sp>
      <p:sp>
        <p:nvSpPr>
          <p:cNvPr id="4" name="TextBox 3"/>
          <p:cNvSpPr txBox="1"/>
          <p:nvPr/>
        </p:nvSpPr>
        <p:spPr>
          <a:xfrm>
            <a:off x="460074" y="4038676"/>
            <a:ext cx="11731926" cy="1200329"/>
          </a:xfrm>
          <a:prstGeom prst="rect">
            <a:avLst/>
          </a:prstGeom>
          <a:noFill/>
        </p:spPr>
        <p:txBody>
          <a:bodyPr wrap="square" rtlCol="0">
            <a:spAutoFit/>
          </a:bodyPr>
          <a:lstStyle/>
          <a:p>
            <a:r>
              <a:rPr lang="en-US" dirty="0"/>
              <a:t>The clustering implementation above uses the following steps:</a:t>
            </a:r>
          </a:p>
          <a:p>
            <a:pPr marL="342900" indent="-342900">
              <a:buFont typeface="+mj-lt"/>
              <a:buAutoNum type="arabicPeriod"/>
            </a:pPr>
            <a:r>
              <a:rPr lang="en-US" dirty="0"/>
              <a:t>If the detections are from the same sensor, then loop through every single detection point and measure the Euclidean distance between all of them.</a:t>
            </a:r>
          </a:p>
          <a:p>
            <a:pPr marL="342900" indent="-342900">
              <a:buFont typeface="+mj-lt"/>
              <a:buAutoNum type="arabicPeriod"/>
            </a:pPr>
            <a:r>
              <a:rPr lang="en-US" dirty="0"/>
              <a:t>Initialize a vector to hold the detection clusters</a:t>
            </a:r>
            <a:r>
              <a:rPr lang="en-US" dirty="0" smtClean="0"/>
              <a:t>.</a:t>
            </a:r>
            <a:endParaRPr lang="en-US" dirty="0"/>
          </a:p>
        </p:txBody>
      </p:sp>
      <p:pic>
        <p:nvPicPr>
          <p:cNvPr id="12290" name="Picture 2" descr="https://video.udacity-data.com/topher/2019/May/5cdf1177_image5/imag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370936"/>
            <a:ext cx="7381875"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58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video.udacity-data.com/topher/2019/May/5cdb6b2a_image11/image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1" y="1130060"/>
            <a:ext cx="11630840" cy="55914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Presented By: Eng. Omar Elzaafarany</a:t>
            </a:r>
            <a:endParaRPr lang="en-US" dirty="0"/>
          </a:p>
        </p:txBody>
      </p:sp>
      <p:sp>
        <p:nvSpPr>
          <p:cNvPr id="8" name="Title 1"/>
          <p:cNvSpPr>
            <a:spLocks noGrp="1"/>
          </p:cNvSpPr>
          <p:nvPr>
            <p:ph type="title"/>
          </p:nvPr>
        </p:nvSpPr>
        <p:spPr>
          <a:xfrm>
            <a:off x="0" y="0"/>
            <a:ext cx="10515600" cy="1325563"/>
          </a:xfrm>
        </p:spPr>
        <p:txBody>
          <a:bodyPr/>
          <a:lstStyle/>
          <a:p>
            <a:r>
              <a:rPr lang="en-US" b="1" dirty="0" smtClean="0"/>
              <a:t>Basic Architecture of Radar System</a:t>
            </a:r>
            <a:endParaRPr lang="en-US" b="1" dirty="0"/>
          </a:p>
        </p:txBody>
      </p:sp>
      <p:pic>
        <p:nvPicPr>
          <p:cNvPr id="4098" name="Picture 2" descr="https://video.udacity-data.com/topher/2019/May/5cddeb1e_image8/image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49534" y="4196845"/>
            <a:ext cx="3048646" cy="2342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391" y="6381026"/>
            <a:ext cx="3442934" cy="369332"/>
          </a:xfrm>
          <a:prstGeom prst="rect">
            <a:avLst/>
          </a:prstGeom>
          <a:noFill/>
        </p:spPr>
        <p:txBody>
          <a:bodyPr wrap="square" rtlCol="0">
            <a:spAutoFit/>
          </a:bodyPr>
          <a:lstStyle/>
          <a:p>
            <a:r>
              <a:rPr lang="en-US" dirty="0" smtClean="0"/>
              <a:t>Beam Steering </a:t>
            </a:r>
            <a:r>
              <a:rPr lang="en-US" dirty="0" smtClean="0">
                <a:sym typeface="Wingdings" panose="05000000000000000000" pitchFamily="2" charset="2"/>
              </a:rPr>
              <a:t> Angle of Arrival</a:t>
            </a:r>
            <a:endParaRPr lang="en-US" dirty="0"/>
          </a:p>
        </p:txBody>
      </p:sp>
      <p:cxnSp>
        <p:nvCxnSpPr>
          <p:cNvPr id="6" name="Straight Arrow Connector 5"/>
          <p:cNvCxnSpPr/>
          <p:nvPr/>
        </p:nvCxnSpPr>
        <p:spPr>
          <a:xfrm flipH="1">
            <a:off x="1052423" y="4968815"/>
            <a:ext cx="187254" cy="33643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427" y="5244860"/>
            <a:ext cx="715992" cy="369332"/>
          </a:xfrm>
          <a:prstGeom prst="rect">
            <a:avLst/>
          </a:prstGeom>
          <a:noFill/>
        </p:spPr>
        <p:txBody>
          <a:bodyPr wrap="square" rtlCol="0">
            <a:spAutoFit/>
          </a:bodyPr>
          <a:lstStyle/>
          <a:p>
            <a:r>
              <a:rPr lang="en-US" dirty="0" smtClean="0">
                <a:solidFill>
                  <a:srgbClr val="FF0000"/>
                </a:solidFill>
              </a:rPr>
              <a:t>Gain</a:t>
            </a:r>
            <a:endParaRPr lang="en-US" dirty="0">
              <a:solidFill>
                <a:srgbClr val="FF0000"/>
              </a:solidFill>
            </a:endParaRPr>
          </a:p>
        </p:txBody>
      </p:sp>
    </p:spTree>
    <p:extLst>
      <p:ext uri="{BB962C8B-B14F-4D97-AF65-F5344CB8AC3E}">
        <p14:creationId xmlns:p14="http://schemas.microsoft.com/office/powerpoint/2010/main" val="368101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Clustering</a:t>
            </a:r>
          </a:p>
        </p:txBody>
      </p:sp>
      <p:sp>
        <p:nvSpPr>
          <p:cNvPr id="4" name="TextBox 3"/>
          <p:cNvSpPr txBox="1"/>
          <p:nvPr/>
        </p:nvSpPr>
        <p:spPr>
          <a:xfrm>
            <a:off x="158149" y="3615982"/>
            <a:ext cx="11731926" cy="3139321"/>
          </a:xfrm>
          <a:prstGeom prst="rect">
            <a:avLst/>
          </a:prstGeom>
          <a:noFill/>
        </p:spPr>
        <p:txBody>
          <a:bodyPr wrap="square" rtlCol="0">
            <a:spAutoFit/>
          </a:bodyPr>
          <a:lstStyle/>
          <a:p>
            <a:pPr marL="342900" indent="-342900">
              <a:buAutoNum type="arabicPeriod" startAt="3"/>
            </a:pPr>
            <a:r>
              <a:rPr lang="en-US" dirty="0" smtClean="0"/>
              <a:t>Keep </a:t>
            </a:r>
            <a:r>
              <a:rPr lang="en-US" dirty="0"/>
              <a:t>running the loop until the detection list is empty</a:t>
            </a:r>
            <a:r>
              <a:rPr lang="en-US" dirty="0" smtClean="0"/>
              <a:t>.</a:t>
            </a:r>
          </a:p>
          <a:p>
            <a:pPr marL="800100" lvl="1" indent="-342900">
              <a:buFont typeface="+mj-lt"/>
              <a:buAutoNum type="arabicPeriod"/>
            </a:pPr>
            <a:r>
              <a:rPr lang="en-US" dirty="0"/>
              <a:t>Pick the first detection in the checklist and check for its clustering neighbors.</a:t>
            </a:r>
          </a:p>
          <a:p>
            <a:pPr marL="800100" lvl="1" indent="-342900">
              <a:buFont typeface="+mj-lt"/>
              <a:buAutoNum type="arabicPeriod"/>
            </a:pPr>
            <a:r>
              <a:rPr lang="en-US" dirty="0"/>
              <a:t>If the distance between the first pick and remaining detections is less than the vehicle </a:t>
            </a:r>
            <a:r>
              <a:rPr lang="en-US" dirty="0" smtClean="0"/>
              <a:t>size</a:t>
            </a:r>
          </a:p>
          <a:p>
            <a:pPr marL="800100" lvl="1" indent="-342900">
              <a:buFont typeface="+mj-lt"/>
              <a:buAutoNum type="arabicPeriod"/>
            </a:pPr>
            <a:r>
              <a:rPr lang="en-US" dirty="0" smtClean="0"/>
              <a:t>Then </a:t>
            </a:r>
            <a:r>
              <a:rPr lang="en-US" dirty="0"/>
              <a:t>group those detections and their respective radar sensor measurements, including range and velocity.</a:t>
            </a:r>
          </a:p>
          <a:p>
            <a:pPr marL="800100" lvl="1" indent="-342900">
              <a:buFont typeface="+mj-lt"/>
              <a:buAutoNum type="arabicPeriod"/>
            </a:pPr>
            <a:r>
              <a:rPr lang="en-US" dirty="0"/>
              <a:t>For the group, take the mean of the range and velocity measurements</a:t>
            </a:r>
            <a:r>
              <a:rPr lang="en-US" dirty="0" smtClean="0"/>
              <a:t>.</a:t>
            </a:r>
            <a:endParaRPr lang="en-US" dirty="0"/>
          </a:p>
          <a:p>
            <a:pPr marL="800100" lvl="1" indent="-342900">
              <a:buFont typeface="+mj-lt"/>
              <a:buAutoNum type="arabicPeriod"/>
            </a:pPr>
            <a:r>
              <a:rPr lang="en-US" dirty="0"/>
              <a:t>Note: the radar measurement vector has 6 values - where range and velocity for x and y coordinates reside at indices 1,2, 4, and 5: [x, y, -, </a:t>
            </a:r>
            <a:r>
              <a:rPr lang="en-US" dirty="0" err="1"/>
              <a:t>Vx</a:t>
            </a:r>
            <a:r>
              <a:rPr lang="en-US" dirty="0"/>
              <a:t>, </a:t>
            </a:r>
            <a:r>
              <a:rPr lang="en-US" dirty="0" err="1"/>
              <a:t>Vy</a:t>
            </a:r>
            <a:r>
              <a:rPr lang="en-US" dirty="0"/>
              <a:t>, </a:t>
            </a:r>
            <a:r>
              <a:rPr lang="en-US" dirty="0" smtClean="0"/>
              <a:t>-]</a:t>
            </a:r>
            <a:endParaRPr lang="en-US" dirty="0"/>
          </a:p>
          <a:p>
            <a:pPr marL="800100" lvl="1" indent="-342900">
              <a:buFont typeface="+mj-lt"/>
              <a:buAutoNum type="arabicPeriod"/>
            </a:pPr>
            <a:r>
              <a:rPr lang="en-US" dirty="0"/>
              <a:t>Create a new Cluster ID. Then, assign all the group detections to the same ID.</a:t>
            </a:r>
          </a:p>
          <a:p>
            <a:pPr marL="800100" lvl="1" indent="-342900">
              <a:buFont typeface="+mj-lt"/>
              <a:buAutoNum type="arabicPeriod"/>
            </a:pPr>
            <a:r>
              <a:rPr lang="en-US" dirty="0"/>
              <a:t>Further, assign cluster, the mean range, and velocity.</a:t>
            </a:r>
          </a:p>
          <a:p>
            <a:pPr marL="800100" lvl="1" indent="-342900">
              <a:buFont typeface="+mj-lt"/>
              <a:buAutoNum type="arabicPeriod"/>
            </a:pPr>
            <a:r>
              <a:rPr lang="en-US" dirty="0"/>
              <a:t>In the end, delete from the list the detections which have already been assigned to a cluster.</a:t>
            </a:r>
          </a:p>
          <a:p>
            <a:pPr marL="800100" lvl="1" indent="-342900">
              <a:buFont typeface="+mj-lt"/>
              <a:buAutoNum type="arabicPeriod"/>
            </a:pPr>
            <a:r>
              <a:rPr lang="en-US" dirty="0"/>
              <a:t>Keep repeating the process until the detection list is empty.</a:t>
            </a:r>
          </a:p>
        </p:txBody>
      </p:sp>
      <p:pic>
        <p:nvPicPr>
          <p:cNvPr id="13315" name="Picture 3" descr="https://video.udacity-data.com/topher/2019/May/5cdf119f_image9/imag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63157"/>
            <a:ext cx="7210425" cy="355282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3283429" y="662781"/>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endParaRPr lang="en-US" sz="1400" dirty="0"/>
          </a:p>
        </p:txBody>
      </p:sp>
      <p:sp>
        <p:nvSpPr>
          <p:cNvPr id="9" name="Oval 8"/>
          <p:cNvSpPr/>
          <p:nvPr/>
        </p:nvSpPr>
        <p:spPr>
          <a:xfrm>
            <a:off x="3283429" y="904321"/>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endParaRPr lang="en-US" sz="1400" dirty="0"/>
          </a:p>
        </p:txBody>
      </p:sp>
      <p:sp>
        <p:nvSpPr>
          <p:cNvPr id="10" name="Oval 9"/>
          <p:cNvSpPr/>
          <p:nvPr/>
        </p:nvSpPr>
        <p:spPr>
          <a:xfrm>
            <a:off x="3283429" y="1197487"/>
            <a:ext cx="283234" cy="54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endParaRPr lang="en-US" sz="1400" dirty="0"/>
          </a:p>
        </p:txBody>
      </p:sp>
      <p:sp>
        <p:nvSpPr>
          <p:cNvPr id="11" name="Oval 10"/>
          <p:cNvSpPr/>
          <p:nvPr/>
        </p:nvSpPr>
        <p:spPr>
          <a:xfrm>
            <a:off x="3283429" y="1807282"/>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endParaRPr lang="en-US" sz="1400" dirty="0"/>
          </a:p>
        </p:txBody>
      </p:sp>
      <p:sp>
        <p:nvSpPr>
          <p:cNvPr id="12" name="Oval 11"/>
          <p:cNvSpPr/>
          <p:nvPr/>
        </p:nvSpPr>
        <p:spPr>
          <a:xfrm>
            <a:off x="3283429" y="2258048"/>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6</a:t>
            </a:r>
            <a:endParaRPr lang="en-US" sz="1400" dirty="0"/>
          </a:p>
        </p:txBody>
      </p:sp>
      <p:sp>
        <p:nvSpPr>
          <p:cNvPr id="14" name="Oval 13"/>
          <p:cNvSpPr/>
          <p:nvPr/>
        </p:nvSpPr>
        <p:spPr>
          <a:xfrm>
            <a:off x="3283429" y="2032665"/>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5</a:t>
            </a:r>
            <a:endParaRPr lang="en-US" sz="1400" dirty="0"/>
          </a:p>
        </p:txBody>
      </p:sp>
      <p:sp>
        <p:nvSpPr>
          <p:cNvPr id="15" name="Oval 14"/>
          <p:cNvSpPr/>
          <p:nvPr/>
        </p:nvSpPr>
        <p:spPr>
          <a:xfrm>
            <a:off x="3283429" y="2509428"/>
            <a:ext cx="258792" cy="39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p>
        </p:txBody>
      </p:sp>
      <p:sp>
        <p:nvSpPr>
          <p:cNvPr id="16" name="Oval 15"/>
          <p:cNvSpPr/>
          <p:nvPr/>
        </p:nvSpPr>
        <p:spPr>
          <a:xfrm>
            <a:off x="3295650" y="2901574"/>
            <a:ext cx="258792" cy="2415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endParaRPr lang="en-US" sz="1400" dirty="0"/>
          </a:p>
        </p:txBody>
      </p:sp>
    </p:spTree>
    <p:extLst>
      <p:ext uri="{BB962C8B-B14F-4D97-AF65-F5344CB8AC3E}">
        <p14:creationId xmlns:p14="http://schemas.microsoft.com/office/powerpoint/2010/main" val="261575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video.udacity-data.com/topher/2019/May/5ce34f61_image11/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1" y="0"/>
            <a:ext cx="1207256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58860" y="2544793"/>
            <a:ext cx="6780364" cy="11645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rved Down Arrow 5"/>
          <p:cNvSpPr/>
          <p:nvPr/>
        </p:nvSpPr>
        <p:spPr>
          <a:xfrm>
            <a:off x="1759789" y="1940944"/>
            <a:ext cx="6547449"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Down Arrow 8"/>
          <p:cNvSpPr/>
          <p:nvPr/>
        </p:nvSpPr>
        <p:spPr>
          <a:xfrm>
            <a:off x="1759789" y="1940943"/>
            <a:ext cx="4773283"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667553" y="2812208"/>
            <a:ext cx="457200" cy="369332"/>
          </a:xfrm>
          <a:prstGeom prst="rect">
            <a:avLst/>
          </a:prstGeom>
          <a:noFill/>
        </p:spPr>
        <p:txBody>
          <a:bodyPr wrap="square" rtlCol="0">
            <a:spAutoFit/>
          </a:bodyPr>
          <a:lstStyle/>
          <a:p>
            <a:r>
              <a:rPr lang="en-US" b="1" dirty="0" err="1" smtClean="0">
                <a:solidFill>
                  <a:srgbClr val="FF0000"/>
                </a:solidFill>
              </a:rPr>
              <a:t>Tx</a:t>
            </a:r>
            <a:endParaRPr lang="en-US" b="1" dirty="0">
              <a:solidFill>
                <a:srgbClr val="FF0000"/>
              </a:solidFill>
            </a:endParaRPr>
          </a:p>
        </p:txBody>
      </p:sp>
      <p:sp>
        <p:nvSpPr>
          <p:cNvPr id="11" name="TextBox 10"/>
          <p:cNvSpPr txBox="1"/>
          <p:nvPr/>
        </p:nvSpPr>
        <p:spPr>
          <a:xfrm>
            <a:off x="8289984" y="3278838"/>
            <a:ext cx="1354347" cy="369332"/>
          </a:xfrm>
          <a:prstGeom prst="rect">
            <a:avLst/>
          </a:prstGeom>
          <a:noFill/>
        </p:spPr>
        <p:txBody>
          <a:bodyPr wrap="square" rtlCol="0">
            <a:spAutoFit/>
          </a:bodyPr>
          <a:lstStyle/>
          <a:p>
            <a:r>
              <a:rPr lang="en-US" b="1" dirty="0" smtClean="0">
                <a:solidFill>
                  <a:srgbClr val="FF0000"/>
                </a:solidFill>
              </a:rPr>
              <a:t>Rx Signal</a:t>
            </a:r>
            <a:endParaRPr lang="en-US" b="1" dirty="0">
              <a:solidFill>
                <a:srgbClr val="FF0000"/>
              </a:solidFill>
            </a:endParaRPr>
          </a:p>
        </p:txBody>
      </p:sp>
      <p:sp>
        <p:nvSpPr>
          <p:cNvPr id="12" name="TextBox 11"/>
          <p:cNvSpPr txBox="1"/>
          <p:nvPr/>
        </p:nvSpPr>
        <p:spPr>
          <a:xfrm>
            <a:off x="3062377" y="3286663"/>
            <a:ext cx="2061714" cy="369332"/>
          </a:xfrm>
          <a:prstGeom prst="rect">
            <a:avLst/>
          </a:prstGeom>
          <a:noFill/>
        </p:spPr>
        <p:txBody>
          <a:bodyPr wrap="square" rtlCol="0">
            <a:spAutoFit/>
          </a:bodyPr>
          <a:lstStyle/>
          <a:p>
            <a:r>
              <a:rPr lang="en-US" b="1" dirty="0" smtClean="0">
                <a:solidFill>
                  <a:srgbClr val="FF0000"/>
                </a:solidFill>
              </a:rPr>
              <a:t>Driving Scenario</a:t>
            </a:r>
            <a:endParaRPr lang="en-US" b="1" dirty="0">
              <a:solidFill>
                <a:srgbClr val="FF0000"/>
              </a:solidFill>
            </a:endParaRPr>
          </a:p>
        </p:txBody>
      </p:sp>
      <p:sp>
        <p:nvSpPr>
          <p:cNvPr id="13" name="Curved Down Arrow 12"/>
          <p:cNvSpPr/>
          <p:nvPr/>
        </p:nvSpPr>
        <p:spPr>
          <a:xfrm>
            <a:off x="1759790" y="1940943"/>
            <a:ext cx="2631056" cy="72461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2424023" y="1664898"/>
            <a:ext cx="914400" cy="369332"/>
          </a:xfrm>
          <a:prstGeom prst="rect">
            <a:avLst/>
          </a:prstGeom>
          <a:noFill/>
        </p:spPr>
        <p:txBody>
          <a:bodyPr wrap="square" rtlCol="0">
            <a:spAutoFit/>
          </a:bodyPr>
          <a:lstStyle/>
          <a:p>
            <a:r>
              <a:rPr lang="en-US" b="1" dirty="0" smtClean="0">
                <a:solidFill>
                  <a:srgbClr val="FF0000"/>
                </a:solidFill>
              </a:rPr>
              <a:t>affects</a:t>
            </a:r>
            <a:endParaRPr lang="en-US" b="1" dirty="0">
              <a:solidFill>
                <a:srgbClr val="FF0000"/>
              </a:solidFill>
            </a:endParaRPr>
          </a:p>
        </p:txBody>
      </p:sp>
      <p:sp>
        <p:nvSpPr>
          <p:cNvPr id="14" name="TextBox 13"/>
          <p:cNvSpPr txBox="1"/>
          <p:nvPr/>
        </p:nvSpPr>
        <p:spPr>
          <a:xfrm rot="20947987">
            <a:off x="9420050" y="5965974"/>
            <a:ext cx="1043792" cy="369332"/>
          </a:xfrm>
          <a:prstGeom prst="rect">
            <a:avLst/>
          </a:prstGeom>
          <a:noFill/>
        </p:spPr>
        <p:txBody>
          <a:bodyPr wrap="square" rtlCol="0">
            <a:spAutoFit/>
          </a:bodyPr>
          <a:lstStyle/>
          <a:p>
            <a:r>
              <a:rPr lang="en-US" b="1" dirty="0" smtClean="0">
                <a:solidFill>
                  <a:srgbClr val="FF0000"/>
                </a:solidFill>
              </a:rPr>
              <a:t>Velocity</a:t>
            </a:r>
            <a:endParaRPr lang="en-US" b="1" dirty="0">
              <a:solidFill>
                <a:srgbClr val="FF0000"/>
              </a:solidFill>
            </a:endParaRPr>
          </a:p>
        </p:txBody>
      </p:sp>
      <p:sp>
        <p:nvSpPr>
          <p:cNvPr id="16" name="TextBox 15"/>
          <p:cNvSpPr txBox="1"/>
          <p:nvPr/>
        </p:nvSpPr>
        <p:spPr>
          <a:xfrm rot="1683747">
            <a:off x="7349539" y="5809455"/>
            <a:ext cx="803481" cy="369332"/>
          </a:xfrm>
          <a:prstGeom prst="rect">
            <a:avLst/>
          </a:prstGeom>
          <a:noFill/>
        </p:spPr>
        <p:txBody>
          <a:bodyPr wrap="square" rtlCol="0">
            <a:spAutoFit/>
          </a:bodyPr>
          <a:lstStyle/>
          <a:p>
            <a:r>
              <a:rPr lang="en-US" b="1" dirty="0" smtClean="0">
                <a:solidFill>
                  <a:srgbClr val="FF0000"/>
                </a:solidFill>
              </a:rPr>
              <a:t>Range</a:t>
            </a:r>
            <a:endParaRPr lang="en-US" b="1" dirty="0">
              <a:solidFill>
                <a:srgbClr val="FF0000"/>
              </a:solidFill>
            </a:endParaRPr>
          </a:p>
        </p:txBody>
      </p:sp>
    </p:spTree>
    <p:extLst>
      <p:ext uri="{BB962C8B-B14F-4D97-AF65-F5344CB8AC3E}">
        <p14:creationId xmlns:p14="http://schemas.microsoft.com/office/powerpoint/2010/main" val="1669698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Maximum Radar Range Equation</a:t>
            </a:r>
            <a:endParaRPr lang="en-US" dirty="0"/>
          </a:p>
        </p:txBody>
      </p:sp>
      <p:pic>
        <p:nvPicPr>
          <p:cNvPr id="3" name="Picture 2"/>
          <p:cNvPicPr>
            <a:picLocks noChangeAspect="1"/>
          </p:cNvPicPr>
          <p:nvPr/>
        </p:nvPicPr>
        <p:blipFill>
          <a:blip r:embed="rId2"/>
          <a:stretch>
            <a:fillRect/>
          </a:stretch>
        </p:blipFill>
        <p:spPr>
          <a:xfrm>
            <a:off x="241540" y="1325563"/>
            <a:ext cx="6997729" cy="5436897"/>
          </a:xfrm>
          <a:prstGeom prst="rect">
            <a:avLst/>
          </a:prstGeom>
        </p:spPr>
      </p:pic>
      <p:pic>
        <p:nvPicPr>
          <p:cNvPr id="4098" name="Picture 2" descr="Radar Equation &#10;&#10;source : http://www.radartutorial.e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50" y="1177461"/>
            <a:ext cx="5513791" cy="2055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253947" y="3281195"/>
            <a:ext cx="5938053" cy="2748669"/>
          </a:xfrm>
          <a:prstGeom prst="rect">
            <a:avLst/>
          </a:prstGeom>
        </p:spPr>
      </p:pic>
    </p:spTree>
    <p:extLst>
      <p:ext uri="{BB962C8B-B14F-4D97-AF65-F5344CB8AC3E}">
        <p14:creationId xmlns:p14="http://schemas.microsoft.com/office/powerpoint/2010/main" val="280517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Radar Waveform Types</a:t>
            </a:r>
            <a:endParaRPr lang="en-US" b="1" dirty="0"/>
          </a:p>
        </p:txBody>
      </p:sp>
      <p:sp>
        <p:nvSpPr>
          <p:cNvPr id="4" name="Footer Placeholder 3"/>
          <p:cNvSpPr>
            <a:spLocks noGrp="1"/>
          </p:cNvSpPr>
          <p:nvPr>
            <p:ph type="ftr" sz="quarter" idx="11"/>
          </p:nvPr>
        </p:nvSpPr>
        <p:spPr/>
        <p:txBody>
          <a:bodyPr/>
          <a:lstStyle/>
          <a:p>
            <a:r>
              <a:rPr lang="en-US" smtClean="0"/>
              <a:t>Presented By: Eng. Omar Elzaafarany</a:t>
            </a:r>
            <a:endParaRPr lang="en-US" dirty="0"/>
          </a:p>
        </p:txBody>
      </p:sp>
      <p:sp>
        <p:nvSpPr>
          <p:cNvPr id="5" name="Content Placeholder 4"/>
          <p:cNvSpPr>
            <a:spLocks noGrp="1"/>
          </p:cNvSpPr>
          <p:nvPr>
            <p:ph idx="1"/>
          </p:nvPr>
        </p:nvSpPr>
        <p:spPr>
          <a:xfrm>
            <a:off x="280219" y="1690688"/>
            <a:ext cx="11562737" cy="4351338"/>
          </a:xfrm>
        </p:spPr>
        <p:txBody>
          <a:bodyPr/>
          <a:lstStyle/>
          <a:p>
            <a:pPr marL="0" indent="0">
              <a:buNone/>
            </a:pPr>
            <a:r>
              <a:rPr lang="en-US" dirty="0" smtClean="0"/>
              <a:t>Pulses                    Continuous Wave              Frequency Modulated C. W.[FMCW]</a:t>
            </a:r>
            <a:endParaRPr lang="en-US" dirty="0"/>
          </a:p>
        </p:txBody>
      </p:sp>
      <p:pic>
        <p:nvPicPr>
          <p:cNvPr id="3074" name="Picture 2" descr="Image result for continuous wave rad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156" y="2489994"/>
            <a:ext cx="563880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inusoidal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2" y="2363788"/>
            <a:ext cx="3495675" cy="1304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90799" y="3668714"/>
            <a:ext cx="2895600" cy="2409825"/>
          </a:xfrm>
          <a:prstGeom prst="rect">
            <a:avLst/>
          </a:prstGeom>
        </p:spPr>
      </p:pic>
      <p:pic>
        <p:nvPicPr>
          <p:cNvPr id="3078" name="Picture 6" descr="Image result for pulsed rad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06776" y="3318050"/>
            <a:ext cx="3766814" cy="159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1" y="228600"/>
            <a:ext cx="9195097" cy="859294"/>
          </a:xfrm>
        </p:spPr>
        <p:txBody>
          <a:bodyPr/>
          <a:lstStyle/>
          <a:p>
            <a:r>
              <a:rPr lang="en-US" altLang="en-US" b="1" dirty="0" smtClean="0"/>
              <a:t>Principle of FMCW radar</a:t>
            </a:r>
            <a:endParaRPr lang="en-GB" altLang="en-US" b="1" dirty="0" smtClean="0"/>
          </a:p>
        </p:txBody>
      </p:sp>
      <p:sp>
        <p:nvSpPr>
          <p:cNvPr id="103428" name="Text Box 4"/>
          <p:cNvSpPr txBox="1">
            <a:spLocks noChangeArrowheads="1"/>
          </p:cNvSpPr>
          <p:nvPr/>
        </p:nvSpPr>
        <p:spPr bwMode="auto">
          <a:xfrm>
            <a:off x="1214586" y="1375230"/>
            <a:ext cx="233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508000" indent="-508000">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pPr algn="l"/>
            <a:r>
              <a:rPr lang="en-GB" altLang="en-US" sz="1800" dirty="0">
                <a:solidFill>
                  <a:schemeClr val="tx1"/>
                </a:solidFill>
              </a:rPr>
              <a:t>frequency-modulated</a:t>
            </a:r>
          </a:p>
        </p:txBody>
      </p:sp>
      <p:grpSp>
        <p:nvGrpSpPr>
          <p:cNvPr id="103433" name="Group 9"/>
          <p:cNvGrpSpPr>
            <a:grpSpLocks/>
          </p:cNvGrpSpPr>
          <p:nvPr/>
        </p:nvGrpSpPr>
        <p:grpSpPr bwMode="auto">
          <a:xfrm>
            <a:off x="2860823" y="422730"/>
            <a:ext cx="1017588" cy="958850"/>
            <a:chOff x="1604" y="63"/>
            <a:chExt cx="641" cy="604"/>
          </a:xfrm>
        </p:grpSpPr>
        <p:sp>
          <p:nvSpPr>
            <p:cNvPr id="4122" name="Oval 5"/>
            <p:cNvSpPr>
              <a:spLocks noChangeArrowheads="1"/>
            </p:cNvSpPr>
            <p:nvPr/>
          </p:nvSpPr>
          <p:spPr bwMode="auto">
            <a:xfrm>
              <a:off x="1837" y="63"/>
              <a:ext cx="408" cy="301"/>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endParaRPr lang="en-US" altLang="en-US" sz="1800">
                <a:solidFill>
                  <a:schemeClr val="tx1"/>
                </a:solidFill>
              </a:endParaRPr>
            </a:p>
          </p:txBody>
        </p:sp>
        <p:sp>
          <p:nvSpPr>
            <p:cNvPr id="4123" name="Line 7"/>
            <p:cNvSpPr>
              <a:spLocks noChangeShapeType="1"/>
            </p:cNvSpPr>
            <p:nvPr/>
          </p:nvSpPr>
          <p:spPr bwMode="auto">
            <a:xfrm flipH="1">
              <a:off x="1604" y="322"/>
              <a:ext cx="293" cy="345"/>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03434" name="Group 10"/>
          <p:cNvGrpSpPr>
            <a:grpSpLocks/>
          </p:cNvGrpSpPr>
          <p:nvPr/>
        </p:nvGrpSpPr>
        <p:grpSpPr bwMode="auto">
          <a:xfrm>
            <a:off x="3806973" y="422730"/>
            <a:ext cx="1055688" cy="958850"/>
            <a:chOff x="2200" y="63"/>
            <a:chExt cx="665" cy="604"/>
          </a:xfrm>
        </p:grpSpPr>
        <p:sp>
          <p:nvSpPr>
            <p:cNvPr id="4120" name="Oval 6"/>
            <p:cNvSpPr>
              <a:spLocks noChangeArrowheads="1"/>
            </p:cNvSpPr>
            <p:nvPr/>
          </p:nvSpPr>
          <p:spPr bwMode="auto">
            <a:xfrm>
              <a:off x="2200" y="63"/>
              <a:ext cx="408" cy="301"/>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endParaRPr lang="en-US" altLang="en-US" sz="1800">
                <a:solidFill>
                  <a:schemeClr val="tx1"/>
                </a:solidFill>
              </a:endParaRPr>
            </a:p>
          </p:txBody>
        </p:sp>
        <p:sp>
          <p:nvSpPr>
            <p:cNvPr id="4121" name="Line 8"/>
            <p:cNvSpPr>
              <a:spLocks noChangeShapeType="1"/>
            </p:cNvSpPr>
            <p:nvPr/>
          </p:nvSpPr>
          <p:spPr bwMode="auto">
            <a:xfrm>
              <a:off x="2517" y="346"/>
              <a:ext cx="348" cy="321"/>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3435" name="Text Box 11"/>
          <p:cNvSpPr txBox="1">
            <a:spLocks noChangeArrowheads="1"/>
          </p:cNvSpPr>
          <p:nvPr/>
        </p:nvSpPr>
        <p:spPr bwMode="auto">
          <a:xfrm>
            <a:off x="4022875" y="1375230"/>
            <a:ext cx="1882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508000" indent="-508000">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pPr algn="l"/>
            <a:r>
              <a:rPr lang="en-GB" altLang="en-US" sz="1800" dirty="0">
                <a:solidFill>
                  <a:schemeClr val="tx1"/>
                </a:solidFill>
              </a:rPr>
              <a:t>continuous-wave</a:t>
            </a:r>
          </a:p>
        </p:txBody>
      </p:sp>
      <p:sp>
        <p:nvSpPr>
          <p:cNvPr id="103436" name="Rectangle 12"/>
          <p:cNvSpPr>
            <a:spLocks noChangeArrowheads="1"/>
          </p:cNvSpPr>
          <p:nvPr/>
        </p:nvSpPr>
        <p:spPr bwMode="auto">
          <a:xfrm>
            <a:off x="1214588" y="1880057"/>
            <a:ext cx="7272337" cy="195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pPr>
              <a:spcBef>
                <a:spcPts val="1600"/>
              </a:spcBef>
            </a:pPr>
            <a:r>
              <a:rPr lang="en-GB" altLang="en-US" sz="1800" dirty="0">
                <a:solidFill>
                  <a:schemeClr val="tx1"/>
                </a:solidFill>
              </a:rPr>
              <a:t>A radar transmitting a continuous carrier modulated by a periodic function such as a sinusoid or </a:t>
            </a:r>
            <a:r>
              <a:rPr lang="en-GB" altLang="en-US" sz="1800" dirty="0" err="1">
                <a:solidFill>
                  <a:schemeClr val="tx1"/>
                </a:solidFill>
              </a:rPr>
              <a:t>sawtooth</a:t>
            </a:r>
            <a:r>
              <a:rPr lang="en-GB" altLang="en-US" sz="1800" dirty="0">
                <a:solidFill>
                  <a:schemeClr val="tx1"/>
                </a:solidFill>
              </a:rPr>
              <a:t> wave to provide range data (IEEE Std. 686-2008).</a:t>
            </a:r>
          </a:p>
          <a:p>
            <a:pPr>
              <a:spcBef>
                <a:spcPts val="1600"/>
              </a:spcBef>
            </a:pPr>
            <a:r>
              <a:rPr lang="en-GB" altLang="en-US" sz="1800" dirty="0">
                <a:solidFill>
                  <a:schemeClr val="tx1"/>
                </a:solidFill>
              </a:rPr>
              <a:t>Modulation is the keyword, since this adds the ranging capability to FMCW radars with respect to unmodulated CW radars.</a:t>
            </a:r>
          </a:p>
          <a:p>
            <a:pPr algn="l"/>
            <a:r>
              <a:rPr lang="en-GB" altLang="en-US" sz="1800" dirty="0">
                <a:solidFill>
                  <a:schemeClr val="tx1"/>
                </a:solidFill>
              </a:rPr>
              <a:t>We will concentrate in this talk on linear FMCW radar (LFMCW).</a:t>
            </a:r>
          </a:p>
        </p:txBody>
      </p:sp>
      <p:sp>
        <p:nvSpPr>
          <p:cNvPr id="103440" name="Line 16"/>
          <p:cNvSpPr>
            <a:spLocks noChangeShapeType="1"/>
          </p:cNvSpPr>
          <p:nvPr/>
        </p:nvSpPr>
        <p:spPr bwMode="auto">
          <a:xfrm>
            <a:off x="4310211" y="2527755"/>
            <a:ext cx="1009650"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3443" name="Oval 19"/>
          <p:cNvSpPr>
            <a:spLocks noChangeArrowheads="1"/>
          </p:cNvSpPr>
          <p:nvPr/>
        </p:nvSpPr>
        <p:spPr bwMode="auto">
          <a:xfrm>
            <a:off x="5419865" y="1828076"/>
            <a:ext cx="1133335" cy="519351"/>
          </a:xfrm>
          <a:prstGeom prst="ellipse">
            <a:avLst/>
          </a:prstGeom>
          <a:noFill/>
          <a:ln w="19050" algn="ctr">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endParaRPr lang="en-US" altLang="en-US" sz="1800">
              <a:solidFill>
                <a:schemeClr val="tx1"/>
              </a:solidFill>
            </a:endParaRPr>
          </a:p>
        </p:txBody>
      </p:sp>
      <p:pic>
        <p:nvPicPr>
          <p:cNvPr id="103446" name="Picture 2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550" y="4445455"/>
            <a:ext cx="3128963"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55" name="Line 31"/>
          <p:cNvSpPr>
            <a:spLocks noChangeShapeType="1"/>
          </p:cNvSpPr>
          <p:nvPr/>
        </p:nvSpPr>
        <p:spPr bwMode="auto">
          <a:xfrm flipV="1">
            <a:off x="1357463" y="4615319"/>
            <a:ext cx="3241675" cy="15843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03459" name="Group 35"/>
          <p:cNvGrpSpPr>
            <a:grpSpLocks/>
          </p:cNvGrpSpPr>
          <p:nvPr/>
        </p:nvGrpSpPr>
        <p:grpSpPr bwMode="auto">
          <a:xfrm>
            <a:off x="925663" y="4112080"/>
            <a:ext cx="8281987" cy="2362200"/>
            <a:chOff x="385" y="2387"/>
            <a:chExt cx="5217" cy="1488"/>
          </a:xfrm>
        </p:grpSpPr>
        <p:sp>
          <p:nvSpPr>
            <p:cNvPr id="4111" name="Line 23"/>
            <p:cNvSpPr>
              <a:spLocks noChangeShapeType="1"/>
            </p:cNvSpPr>
            <p:nvPr/>
          </p:nvSpPr>
          <p:spPr bwMode="auto">
            <a:xfrm>
              <a:off x="3258" y="3113"/>
              <a:ext cx="219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12" name="Line 25"/>
            <p:cNvSpPr>
              <a:spLocks noChangeShapeType="1"/>
            </p:cNvSpPr>
            <p:nvPr/>
          </p:nvSpPr>
          <p:spPr bwMode="auto">
            <a:xfrm flipV="1">
              <a:off x="3258" y="2523"/>
              <a:ext cx="0" cy="117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13" name="Text Box 26"/>
            <p:cNvSpPr txBox="1">
              <a:spLocks noChangeArrowheads="1"/>
            </p:cNvSpPr>
            <p:nvPr/>
          </p:nvSpPr>
          <p:spPr bwMode="auto">
            <a:xfrm>
              <a:off x="5300" y="3113"/>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time</a:t>
              </a:r>
            </a:p>
          </p:txBody>
        </p:sp>
        <p:sp>
          <p:nvSpPr>
            <p:cNvPr id="4114" name="Text Box 27"/>
            <p:cNvSpPr txBox="1">
              <a:spLocks noChangeArrowheads="1"/>
            </p:cNvSpPr>
            <p:nvPr/>
          </p:nvSpPr>
          <p:spPr bwMode="auto">
            <a:xfrm>
              <a:off x="2986" y="2387"/>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amplitude</a:t>
              </a:r>
            </a:p>
          </p:txBody>
        </p:sp>
        <p:sp>
          <p:nvSpPr>
            <p:cNvPr id="4115" name="Line 28"/>
            <p:cNvSpPr>
              <a:spLocks noChangeShapeType="1"/>
            </p:cNvSpPr>
            <p:nvPr/>
          </p:nvSpPr>
          <p:spPr bwMode="auto">
            <a:xfrm>
              <a:off x="657" y="3702"/>
              <a:ext cx="217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16" name="Line 29"/>
            <p:cNvSpPr>
              <a:spLocks noChangeShapeType="1"/>
            </p:cNvSpPr>
            <p:nvPr/>
          </p:nvSpPr>
          <p:spPr bwMode="auto">
            <a:xfrm flipV="1">
              <a:off x="657" y="2523"/>
              <a:ext cx="0" cy="117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17" name="Text Box 30"/>
            <p:cNvSpPr txBox="1">
              <a:spLocks noChangeArrowheads="1"/>
            </p:cNvSpPr>
            <p:nvPr/>
          </p:nvSpPr>
          <p:spPr bwMode="auto">
            <a:xfrm>
              <a:off x="2669" y="3702"/>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time</a:t>
              </a:r>
            </a:p>
          </p:txBody>
        </p:sp>
        <p:sp>
          <p:nvSpPr>
            <p:cNvPr id="4118" name="Text Box 32"/>
            <p:cNvSpPr txBox="1">
              <a:spLocks noChangeArrowheads="1"/>
            </p:cNvSpPr>
            <p:nvPr/>
          </p:nvSpPr>
          <p:spPr bwMode="auto">
            <a:xfrm>
              <a:off x="385" y="2387"/>
              <a:ext cx="53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solidFill>
                    <a:schemeClr val="tx1"/>
                  </a:solidFill>
                </a:rPr>
                <a:t>frequency</a:t>
              </a:r>
            </a:p>
          </p:txBody>
        </p:sp>
        <p:sp>
          <p:nvSpPr>
            <p:cNvPr id="4119" name="Text Box 34"/>
            <p:cNvSpPr txBox="1">
              <a:spLocks noChangeArrowheads="1"/>
            </p:cNvSpPr>
            <p:nvPr/>
          </p:nvSpPr>
          <p:spPr bwMode="auto">
            <a:xfrm>
              <a:off x="421" y="3028"/>
              <a:ext cx="18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f</a:t>
              </a:r>
              <a:r>
                <a:rPr lang="en-GB" altLang="en-US" baseline="-25000">
                  <a:solidFill>
                    <a:schemeClr val="tx1"/>
                  </a:solidFill>
                </a:rPr>
                <a:t>0</a:t>
              </a:r>
            </a:p>
          </p:txBody>
        </p:sp>
      </p:grpSp>
      <p:sp>
        <p:nvSpPr>
          <p:cNvPr id="103457" name="Line 33"/>
          <p:cNvSpPr>
            <a:spLocks noChangeShapeType="1"/>
          </p:cNvSpPr>
          <p:nvPr/>
        </p:nvSpPr>
        <p:spPr bwMode="auto">
          <a:xfrm>
            <a:off x="1319363" y="5264605"/>
            <a:ext cx="714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3460" name="Text Box 36"/>
          <p:cNvSpPr txBox="1">
            <a:spLocks noChangeArrowheads="1"/>
          </p:cNvSpPr>
          <p:nvPr/>
        </p:nvSpPr>
        <p:spPr bwMode="auto">
          <a:xfrm>
            <a:off x="3733950" y="5839280"/>
            <a:ext cx="101441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sz="1800">
                <a:solidFill>
                  <a:schemeClr val="tx1"/>
                </a:solidFill>
              </a:rPr>
              <a:t>up-chirp</a:t>
            </a:r>
          </a:p>
        </p:txBody>
      </p:sp>
      <p:sp>
        <p:nvSpPr>
          <p:cNvPr id="3" name="Footer Placeholder 2"/>
          <p:cNvSpPr>
            <a:spLocks noGrp="1"/>
          </p:cNvSpPr>
          <p:nvPr>
            <p:ph type="ftr" sz="quarter" idx="11"/>
          </p:nvPr>
        </p:nvSpPr>
        <p:spPr/>
        <p:txBody>
          <a:bodyPr/>
          <a:lstStyle/>
          <a:p>
            <a:r>
              <a:rPr lang="en-US" smtClean="0"/>
              <a:t>Presented By: Eng. Omar Elzaafarany</a:t>
            </a:r>
            <a:endParaRPr lang="en-US" dirty="0"/>
          </a:p>
        </p:txBody>
      </p:sp>
    </p:spTree>
    <p:extLst>
      <p:ext uri="{BB962C8B-B14F-4D97-AF65-F5344CB8AC3E}">
        <p14:creationId xmlns:p14="http://schemas.microsoft.com/office/powerpoint/2010/main" val="11316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3433"/>
                                        </p:tgtEl>
                                        <p:attrNameLst>
                                          <p:attrName>style.visibility</p:attrName>
                                        </p:attrNameLst>
                                      </p:cBhvr>
                                      <p:to>
                                        <p:strVal val="visible"/>
                                      </p:to>
                                    </p:set>
                                    <p:animEffect transition="in" filter="wipe(up)">
                                      <p:cBhvr>
                                        <p:cTn id="7" dur="1000"/>
                                        <p:tgtEl>
                                          <p:spTgt spid="103433"/>
                                        </p:tgtEl>
                                      </p:cBhvr>
                                    </p:animEffect>
                                  </p:childTnLst>
                                </p:cTn>
                              </p:par>
                            </p:childTnLst>
                          </p:cTn>
                        </p:par>
                        <p:par>
                          <p:cTn id="8" fill="hold" nodeType="afterGroup">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03428"/>
                                        </p:tgtEl>
                                        <p:attrNameLst>
                                          <p:attrName>style.visibility</p:attrName>
                                        </p:attrNameLst>
                                      </p:cBhvr>
                                      <p:to>
                                        <p:strVal val="visible"/>
                                      </p:to>
                                    </p:set>
                                    <p:animEffect transition="in" filter="wipe(up)">
                                      <p:cBhvr>
                                        <p:cTn id="11" dur="1000"/>
                                        <p:tgtEl>
                                          <p:spTgt spid="10342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500"/>
                                        <p:tgtEl>
                                          <p:spTgt spid="103433"/>
                                        </p:tgtEl>
                                      </p:cBhvr>
                                    </p:animEffect>
                                    <p:set>
                                      <p:cBhvr>
                                        <p:cTn id="16" dur="1" fill="hold">
                                          <p:stCondLst>
                                            <p:cond delay="499"/>
                                          </p:stCondLst>
                                        </p:cTn>
                                        <p:tgtEl>
                                          <p:spTgt spid="103433"/>
                                        </p:tgtEl>
                                        <p:attrNameLst>
                                          <p:attrName>style.visibility</p:attrName>
                                        </p:attrNameLst>
                                      </p:cBhvr>
                                      <p:to>
                                        <p:strVal val="hidden"/>
                                      </p:to>
                                    </p:se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3434"/>
                                        </p:tgtEl>
                                        <p:attrNameLst>
                                          <p:attrName>style.visibility</p:attrName>
                                        </p:attrNameLst>
                                      </p:cBhvr>
                                      <p:to>
                                        <p:strVal val="visible"/>
                                      </p:to>
                                    </p:set>
                                    <p:animEffect transition="in" filter="wipe(up)">
                                      <p:cBhvr>
                                        <p:cTn id="20" dur="1000"/>
                                        <p:tgtEl>
                                          <p:spTgt spid="103434"/>
                                        </p:tgtEl>
                                      </p:cBhvr>
                                    </p:animEffect>
                                  </p:childTnLst>
                                </p:cTn>
                              </p:par>
                            </p:childTnLst>
                          </p:cTn>
                        </p:par>
                        <p:par>
                          <p:cTn id="21" fill="hold" nodeType="after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103435"/>
                                        </p:tgtEl>
                                        <p:attrNameLst>
                                          <p:attrName>style.visibility</p:attrName>
                                        </p:attrNameLst>
                                      </p:cBhvr>
                                      <p:to>
                                        <p:strVal val="visible"/>
                                      </p:to>
                                    </p:set>
                                    <p:animEffect transition="in" filter="wipe(up)">
                                      <p:cBhvr>
                                        <p:cTn id="24" dur="1000"/>
                                        <p:tgtEl>
                                          <p:spTgt spid="1034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3436">
                                            <p:txEl>
                                              <p:pRg st="0" end="0"/>
                                            </p:txEl>
                                          </p:spTgt>
                                        </p:tgtEl>
                                        <p:attrNameLst>
                                          <p:attrName>style.visibility</p:attrName>
                                        </p:attrNameLst>
                                      </p:cBhvr>
                                      <p:to>
                                        <p:strVal val="visible"/>
                                      </p:to>
                                    </p:set>
                                    <p:animEffect transition="in" filter="fade">
                                      <p:cBhvr>
                                        <p:cTn id="29" dur="500"/>
                                        <p:tgtEl>
                                          <p:spTgt spid="103436">
                                            <p:txEl>
                                              <p:pRg st="0" end="0"/>
                                            </p:txEl>
                                          </p:spTgt>
                                        </p:tgtEl>
                                      </p:cBhvr>
                                    </p:animEffect>
                                  </p:childTnLst>
                                </p:cTn>
                              </p:par>
                              <p:par>
                                <p:cTn id="30" presetID="10" presetClass="exit" presetSubtype="0" fill="hold" nodeType="withEffect">
                                  <p:stCondLst>
                                    <p:cond delay="0"/>
                                  </p:stCondLst>
                                  <p:childTnLst>
                                    <p:animEffect transition="out" filter="fade">
                                      <p:cBhvr>
                                        <p:cTn id="31" dur="500"/>
                                        <p:tgtEl>
                                          <p:spTgt spid="103434"/>
                                        </p:tgtEl>
                                      </p:cBhvr>
                                    </p:animEffect>
                                    <p:set>
                                      <p:cBhvr>
                                        <p:cTn id="32" dur="1" fill="hold">
                                          <p:stCondLst>
                                            <p:cond delay="499"/>
                                          </p:stCondLst>
                                        </p:cTn>
                                        <p:tgtEl>
                                          <p:spTgt spid="103434"/>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443"/>
                                        </p:tgtEl>
                                        <p:attrNameLst>
                                          <p:attrName>style.visibility</p:attrName>
                                        </p:attrNameLst>
                                      </p:cBhvr>
                                      <p:to>
                                        <p:strVal val="visible"/>
                                      </p:to>
                                    </p:set>
                                    <p:animEffect transition="in" filter="fade">
                                      <p:cBhvr>
                                        <p:cTn id="37" dur="500"/>
                                        <p:tgtEl>
                                          <p:spTgt spid="1034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3436">
                                            <p:txEl>
                                              <p:pRg st="1" end="1"/>
                                            </p:txEl>
                                          </p:spTgt>
                                        </p:tgtEl>
                                        <p:attrNameLst>
                                          <p:attrName>style.visibility</p:attrName>
                                        </p:attrNameLst>
                                      </p:cBhvr>
                                      <p:to>
                                        <p:strVal val="visible"/>
                                      </p:to>
                                    </p:set>
                                    <p:animEffect transition="in" filter="fade">
                                      <p:cBhvr>
                                        <p:cTn id="40" dur="500"/>
                                        <p:tgtEl>
                                          <p:spTgt spid="103436">
                                            <p:txEl>
                                              <p:pRg st="1" end="1"/>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3440"/>
                                        </p:tgtEl>
                                        <p:attrNameLst>
                                          <p:attrName>style.visibility</p:attrName>
                                        </p:attrNameLst>
                                      </p:cBhvr>
                                      <p:to>
                                        <p:strVal val="visible"/>
                                      </p:to>
                                    </p:set>
                                    <p:animEffect transition="in" filter="fade">
                                      <p:cBhvr>
                                        <p:cTn id="45" dur="500"/>
                                        <p:tgtEl>
                                          <p:spTgt spid="103440"/>
                                        </p:tgtEl>
                                      </p:cBhvr>
                                    </p:animEffect>
                                  </p:childTnLst>
                                </p:cTn>
                              </p:par>
                              <p:par>
                                <p:cTn id="46" presetID="10" presetClass="exit" presetSubtype="0" fill="hold" grpId="1" nodeType="withEffect">
                                  <p:stCondLst>
                                    <p:cond delay="0"/>
                                  </p:stCondLst>
                                  <p:childTnLst>
                                    <p:animEffect transition="out" filter="fade">
                                      <p:cBhvr>
                                        <p:cTn id="47" dur="500"/>
                                        <p:tgtEl>
                                          <p:spTgt spid="103443"/>
                                        </p:tgtEl>
                                      </p:cBhvr>
                                    </p:animEffect>
                                    <p:set>
                                      <p:cBhvr>
                                        <p:cTn id="48" dur="1" fill="hold">
                                          <p:stCondLst>
                                            <p:cond delay="499"/>
                                          </p:stCondLst>
                                        </p:cTn>
                                        <p:tgtEl>
                                          <p:spTgt spid="103443"/>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03436">
                                            <p:txEl>
                                              <p:pRg st="2" end="2"/>
                                            </p:txEl>
                                          </p:spTgt>
                                        </p:tgtEl>
                                        <p:attrNameLst>
                                          <p:attrName>style.visibility</p:attrName>
                                        </p:attrNameLst>
                                      </p:cBhvr>
                                      <p:to>
                                        <p:strVal val="visible"/>
                                      </p:to>
                                    </p:set>
                                    <p:animEffect transition="in" filter="fade">
                                      <p:cBhvr>
                                        <p:cTn id="51" dur="500"/>
                                        <p:tgtEl>
                                          <p:spTgt spid="103436">
                                            <p:txEl>
                                              <p:pRg st="2" end="2"/>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xit" presetSubtype="0" fill="hold" grpId="1" nodeType="clickEffect">
                                  <p:stCondLst>
                                    <p:cond delay="0"/>
                                  </p:stCondLst>
                                  <p:childTnLst>
                                    <p:animEffect transition="out" filter="fade">
                                      <p:cBhvr>
                                        <p:cTn id="55" dur="500"/>
                                        <p:tgtEl>
                                          <p:spTgt spid="103440"/>
                                        </p:tgtEl>
                                      </p:cBhvr>
                                    </p:animEffect>
                                    <p:set>
                                      <p:cBhvr>
                                        <p:cTn id="56" dur="1" fill="hold">
                                          <p:stCondLst>
                                            <p:cond delay="499"/>
                                          </p:stCondLst>
                                        </p:cTn>
                                        <p:tgtEl>
                                          <p:spTgt spid="10344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03459"/>
                                        </p:tgtEl>
                                        <p:attrNameLst>
                                          <p:attrName>style.visibility</p:attrName>
                                        </p:attrNameLst>
                                      </p:cBhvr>
                                      <p:to>
                                        <p:strVal val="visible"/>
                                      </p:to>
                                    </p:set>
                                    <p:animEffect transition="in" filter="fade">
                                      <p:cBhvr>
                                        <p:cTn id="59" dur="500"/>
                                        <p:tgtEl>
                                          <p:spTgt spid="1034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457"/>
                                        </p:tgtEl>
                                        <p:attrNameLst>
                                          <p:attrName>style.visibility</p:attrName>
                                        </p:attrNameLst>
                                      </p:cBhvr>
                                      <p:to>
                                        <p:strVal val="visible"/>
                                      </p:to>
                                    </p:set>
                                    <p:animEffect transition="in" filter="fade">
                                      <p:cBhvr>
                                        <p:cTn id="62" dur="500"/>
                                        <p:tgtEl>
                                          <p:spTgt spid="10345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3460"/>
                                        </p:tgtEl>
                                        <p:attrNameLst>
                                          <p:attrName>style.visibility</p:attrName>
                                        </p:attrNameLst>
                                      </p:cBhvr>
                                      <p:to>
                                        <p:strVal val="visible"/>
                                      </p:to>
                                    </p:set>
                                    <p:animEffect transition="in" filter="fade">
                                      <p:cBhvr>
                                        <p:cTn id="67" dur="500"/>
                                        <p:tgtEl>
                                          <p:spTgt spid="10346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03455"/>
                                        </p:tgtEl>
                                        <p:attrNameLst>
                                          <p:attrName>style.visibility</p:attrName>
                                        </p:attrNameLst>
                                      </p:cBhvr>
                                      <p:to>
                                        <p:strVal val="visible"/>
                                      </p:to>
                                    </p:set>
                                    <p:animEffect transition="in" filter="wipe(left)">
                                      <p:cBhvr>
                                        <p:cTn id="70" dur="3000"/>
                                        <p:tgtEl>
                                          <p:spTgt spid="103455"/>
                                        </p:tgtEl>
                                      </p:cBhvr>
                                    </p:animEffect>
                                  </p:childTnLst>
                                </p:cTn>
                              </p:par>
                              <p:par>
                                <p:cTn id="71" presetID="22" presetClass="entr" presetSubtype="8" fill="hold" nodeType="withEffect">
                                  <p:stCondLst>
                                    <p:cond delay="0"/>
                                  </p:stCondLst>
                                  <p:childTnLst>
                                    <p:set>
                                      <p:cBhvr>
                                        <p:cTn id="72" dur="1" fill="hold">
                                          <p:stCondLst>
                                            <p:cond delay="0"/>
                                          </p:stCondLst>
                                        </p:cTn>
                                        <p:tgtEl>
                                          <p:spTgt spid="103446"/>
                                        </p:tgtEl>
                                        <p:attrNameLst>
                                          <p:attrName>style.visibility</p:attrName>
                                        </p:attrNameLst>
                                      </p:cBhvr>
                                      <p:to>
                                        <p:strVal val="visible"/>
                                      </p:to>
                                    </p:set>
                                    <p:animEffect transition="in" filter="wipe(left)">
                                      <p:cBhvr>
                                        <p:cTn id="73" dur="3000"/>
                                        <p:tgtEl>
                                          <p:spTgt spid="103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p:bldP spid="103435" grpId="0"/>
      <p:bldP spid="103436" grpId="0" build="p"/>
      <p:bldP spid="103440" grpId="0" animBg="1"/>
      <p:bldP spid="103440" grpId="1" animBg="1"/>
      <p:bldP spid="103443" grpId="0" animBg="1"/>
      <p:bldP spid="103443" grpId="1" animBg="1"/>
      <p:bldP spid="103455" grpId="0" animBg="1"/>
      <p:bldP spid="103457" grpId="0" animBg="1"/>
      <p:bldP spid="1034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26890" y="491055"/>
            <a:ext cx="3886496" cy="528638"/>
          </a:xfrm>
        </p:spPr>
        <p:txBody>
          <a:bodyPr>
            <a:noAutofit/>
          </a:bodyPr>
          <a:lstStyle/>
          <a:p>
            <a:r>
              <a:rPr lang="en-GB" altLang="en-US" b="1" dirty="0" smtClean="0"/>
              <a:t>Single target</a:t>
            </a:r>
          </a:p>
        </p:txBody>
      </p:sp>
      <p:sp>
        <p:nvSpPr>
          <p:cNvPr id="105477" name="Line 5"/>
          <p:cNvSpPr>
            <a:spLocks noChangeShapeType="1"/>
          </p:cNvSpPr>
          <p:nvPr/>
        </p:nvSpPr>
        <p:spPr bwMode="auto">
          <a:xfrm flipV="1">
            <a:off x="4561086" y="3400246"/>
            <a:ext cx="3241675" cy="15843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72" name="Line 11"/>
          <p:cNvSpPr>
            <a:spLocks noChangeShapeType="1"/>
          </p:cNvSpPr>
          <p:nvPr/>
        </p:nvSpPr>
        <p:spPr bwMode="auto">
          <a:xfrm>
            <a:off x="4561086" y="4994094"/>
            <a:ext cx="34575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73" name="Line 12"/>
          <p:cNvSpPr>
            <a:spLocks noChangeShapeType="1"/>
          </p:cNvSpPr>
          <p:nvPr/>
        </p:nvSpPr>
        <p:spPr bwMode="auto">
          <a:xfrm flipV="1">
            <a:off x="4561084" y="3122433"/>
            <a:ext cx="0" cy="18716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74" name="Text Box 13"/>
          <p:cNvSpPr txBox="1">
            <a:spLocks noChangeArrowheads="1"/>
          </p:cNvSpPr>
          <p:nvPr/>
        </p:nvSpPr>
        <p:spPr bwMode="auto">
          <a:xfrm>
            <a:off x="7898011" y="5008381"/>
            <a:ext cx="479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time</a:t>
            </a:r>
          </a:p>
        </p:txBody>
      </p:sp>
      <p:sp>
        <p:nvSpPr>
          <p:cNvPr id="7175" name="Text Box 14"/>
          <p:cNvSpPr txBox="1">
            <a:spLocks noChangeArrowheads="1"/>
          </p:cNvSpPr>
          <p:nvPr/>
        </p:nvSpPr>
        <p:spPr bwMode="auto">
          <a:xfrm>
            <a:off x="4129286" y="2906531"/>
            <a:ext cx="85248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frequency</a:t>
            </a:r>
          </a:p>
        </p:txBody>
      </p:sp>
      <p:sp>
        <p:nvSpPr>
          <p:cNvPr id="105489" name="Line 17"/>
          <p:cNvSpPr>
            <a:spLocks noChangeShapeType="1"/>
          </p:cNvSpPr>
          <p:nvPr/>
        </p:nvSpPr>
        <p:spPr bwMode="auto">
          <a:xfrm flipV="1">
            <a:off x="5567561" y="3400246"/>
            <a:ext cx="3241675" cy="1584325"/>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7177" name="Group 22"/>
          <p:cNvGrpSpPr>
            <a:grpSpLocks/>
          </p:cNvGrpSpPr>
          <p:nvPr/>
        </p:nvGrpSpPr>
        <p:grpSpPr bwMode="auto">
          <a:xfrm>
            <a:off x="3513334" y="1609544"/>
            <a:ext cx="1027112" cy="900112"/>
            <a:chOff x="884" y="719"/>
            <a:chExt cx="647" cy="567"/>
          </a:xfrm>
        </p:grpSpPr>
        <p:sp>
          <p:nvSpPr>
            <p:cNvPr id="7223" name="Text Box 21"/>
            <p:cNvSpPr txBox="1">
              <a:spLocks noChangeArrowheads="1"/>
            </p:cNvSpPr>
            <p:nvPr/>
          </p:nvSpPr>
          <p:spPr bwMode="auto">
            <a:xfrm rot="-5400000">
              <a:off x="729" y="882"/>
              <a:ext cx="553" cy="243"/>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sz="1800">
                  <a:solidFill>
                    <a:schemeClr val="tx1"/>
                  </a:solidFill>
                </a:rPr>
                <a:t>Radar</a:t>
              </a:r>
            </a:p>
          </p:txBody>
        </p:sp>
        <p:pic>
          <p:nvPicPr>
            <p:cNvPr id="7224"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 y="719"/>
              <a:ext cx="435" cy="5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5501" name="Group 29"/>
          <p:cNvGrpSpPr>
            <a:grpSpLocks/>
          </p:cNvGrpSpPr>
          <p:nvPr/>
        </p:nvGrpSpPr>
        <p:grpSpPr bwMode="auto">
          <a:xfrm>
            <a:off x="5061146" y="1987371"/>
            <a:ext cx="863600" cy="142875"/>
            <a:chOff x="2084" y="754"/>
            <a:chExt cx="544" cy="90"/>
          </a:xfrm>
        </p:grpSpPr>
        <p:sp>
          <p:nvSpPr>
            <p:cNvPr id="7220" name="Line 23"/>
            <p:cNvSpPr>
              <a:spLocks noChangeShapeType="1"/>
            </p:cNvSpPr>
            <p:nvPr/>
          </p:nvSpPr>
          <p:spPr bwMode="auto">
            <a:xfrm>
              <a:off x="2084" y="754"/>
              <a:ext cx="317"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21" name="Line 24"/>
            <p:cNvSpPr>
              <a:spLocks noChangeShapeType="1"/>
            </p:cNvSpPr>
            <p:nvPr/>
          </p:nvSpPr>
          <p:spPr bwMode="auto">
            <a:xfrm flipH="1">
              <a:off x="2310" y="754"/>
              <a:ext cx="91" cy="9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22" name="Line 25"/>
            <p:cNvSpPr>
              <a:spLocks noChangeShapeType="1"/>
            </p:cNvSpPr>
            <p:nvPr/>
          </p:nvSpPr>
          <p:spPr bwMode="auto">
            <a:xfrm>
              <a:off x="2311" y="844"/>
              <a:ext cx="317"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pic>
        <p:nvPicPr>
          <p:cNvPr id="7179" name="Picture 26" descr="j02129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2923" y="1820681"/>
            <a:ext cx="7604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Line 27"/>
          <p:cNvSpPr>
            <a:spLocks noChangeShapeType="1"/>
          </p:cNvSpPr>
          <p:nvPr/>
        </p:nvSpPr>
        <p:spPr bwMode="auto">
          <a:xfrm>
            <a:off x="4561086" y="2689044"/>
            <a:ext cx="3311525"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81" name="Text Box 28"/>
          <p:cNvSpPr txBox="1">
            <a:spLocks noChangeArrowheads="1"/>
          </p:cNvSpPr>
          <p:nvPr/>
        </p:nvSpPr>
        <p:spPr bwMode="auto">
          <a:xfrm>
            <a:off x="5816796" y="2689046"/>
            <a:ext cx="712788"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range </a:t>
            </a:r>
            <a:r>
              <a:rPr lang="en-GB" altLang="en-US" i="1">
                <a:solidFill>
                  <a:schemeClr val="tx1"/>
                </a:solidFill>
              </a:rPr>
              <a:t>R</a:t>
            </a:r>
          </a:p>
        </p:txBody>
      </p:sp>
      <p:grpSp>
        <p:nvGrpSpPr>
          <p:cNvPr id="105508" name="Group 36"/>
          <p:cNvGrpSpPr>
            <a:grpSpLocks/>
          </p:cNvGrpSpPr>
          <p:nvPr/>
        </p:nvGrpSpPr>
        <p:grpSpPr bwMode="auto">
          <a:xfrm>
            <a:off x="6447034" y="1987369"/>
            <a:ext cx="863600" cy="144462"/>
            <a:chOff x="2788" y="935"/>
            <a:chExt cx="544" cy="91"/>
          </a:xfrm>
        </p:grpSpPr>
        <p:sp>
          <p:nvSpPr>
            <p:cNvPr id="7217" name="Line 33"/>
            <p:cNvSpPr>
              <a:spLocks noChangeShapeType="1"/>
            </p:cNvSpPr>
            <p:nvPr/>
          </p:nvSpPr>
          <p:spPr bwMode="auto">
            <a:xfrm rot="10800000">
              <a:off x="3015" y="935"/>
              <a:ext cx="3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18" name="Line 34"/>
            <p:cNvSpPr>
              <a:spLocks noChangeShapeType="1"/>
            </p:cNvSpPr>
            <p:nvPr/>
          </p:nvSpPr>
          <p:spPr bwMode="auto">
            <a:xfrm rot="10800000">
              <a:off x="3016" y="935"/>
              <a:ext cx="91" cy="91"/>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19" name="Line 35"/>
            <p:cNvSpPr>
              <a:spLocks noChangeShapeType="1"/>
            </p:cNvSpPr>
            <p:nvPr/>
          </p:nvSpPr>
          <p:spPr bwMode="auto">
            <a:xfrm rot="10800000">
              <a:off x="2788" y="1026"/>
              <a:ext cx="317" cy="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105515" name="Group 43"/>
          <p:cNvGrpSpPr>
            <a:grpSpLocks/>
          </p:cNvGrpSpPr>
          <p:nvPr/>
        </p:nvGrpSpPr>
        <p:grpSpPr bwMode="auto">
          <a:xfrm>
            <a:off x="4561086" y="5140146"/>
            <a:ext cx="3240087" cy="274637"/>
            <a:chOff x="1610" y="3249"/>
            <a:chExt cx="2041" cy="173"/>
          </a:xfrm>
        </p:grpSpPr>
        <p:sp>
          <p:nvSpPr>
            <p:cNvPr id="7215" name="Line 37"/>
            <p:cNvSpPr>
              <a:spLocks noChangeShapeType="1"/>
            </p:cNvSpPr>
            <p:nvPr/>
          </p:nvSpPr>
          <p:spPr bwMode="auto">
            <a:xfrm>
              <a:off x="1610" y="3249"/>
              <a:ext cx="204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16" name="Text Box 39"/>
            <p:cNvSpPr txBox="1">
              <a:spLocks noChangeArrowheads="1"/>
            </p:cNvSpPr>
            <p:nvPr/>
          </p:nvSpPr>
          <p:spPr bwMode="auto">
            <a:xfrm>
              <a:off x="2245" y="3249"/>
              <a:ext cx="716"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sweep time </a:t>
              </a:r>
              <a:r>
                <a:rPr lang="en-GB" altLang="en-US" i="1">
                  <a:solidFill>
                    <a:schemeClr val="tx1"/>
                  </a:solidFill>
                </a:rPr>
                <a:t>T</a:t>
              </a:r>
              <a:r>
                <a:rPr lang="en-GB" altLang="en-US" i="1" baseline="-25000">
                  <a:solidFill>
                    <a:schemeClr val="tx1"/>
                  </a:solidFill>
                </a:rPr>
                <a:t>s</a:t>
              </a:r>
            </a:p>
          </p:txBody>
        </p:sp>
      </p:grpSp>
      <p:grpSp>
        <p:nvGrpSpPr>
          <p:cNvPr id="105514" name="Group 42"/>
          <p:cNvGrpSpPr>
            <a:grpSpLocks/>
          </p:cNvGrpSpPr>
          <p:nvPr/>
        </p:nvGrpSpPr>
        <p:grpSpPr bwMode="auto">
          <a:xfrm>
            <a:off x="2559248" y="3411358"/>
            <a:ext cx="1857375" cy="1584325"/>
            <a:chOff x="349" y="2160"/>
            <a:chExt cx="1170" cy="998"/>
          </a:xfrm>
        </p:grpSpPr>
        <p:sp>
          <p:nvSpPr>
            <p:cNvPr id="7213" name="Line 40"/>
            <p:cNvSpPr>
              <a:spLocks noChangeShapeType="1"/>
            </p:cNvSpPr>
            <p:nvPr/>
          </p:nvSpPr>
          <p:spPr bwMode="auto">
            <a:xfrm flipH="1" flipV="1">
              <a:off x="1519" y="2160"/>
              <a:ext cx="0" cy="998"/>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14" name="Text Box 41"/>
            <p:cNvSpPr txBox="1">
              <a:spLocks noChangeArrowheads="1"/>
            </p:cNvSpPr>
            <p:nvPr/>
          </p:nvSpPr>
          <p:spPr bwMode="auto">
            <a:xfrm>
              <a:off x="349" y="2513"/>
              <a:ext cx="11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solidFill>
                    <a:schemeClr val="tx1"/>
                  </a:solidFill>
                </a:rPr>
                <a:t>frequency excursion,</a:t>
              </a:r>
              <a:br>
                <a:rPr lang="en-GB" altLang="en-US">
                  <a:solidFill>
                    <a:schemeClr val="tx1"/>
                  </a:solidFill>
                </a:rPr>
              </a:br>
              <a:r>
                <a:rPr lang="en-GB" altLang="en-US">
                  <a:solidFill>
                    <a:schemeClr val="tx1"/>
                  </a:solidFill>
                </a:rPr>
                <a:t>sweep bandwidth B</a:t>
              </a:r>
              <a:r>
                <a:rPr lang="en-GB" altLang="en-US" baseline="-25000">
                  <a:solidFill>
                    <a:schemeClr val="tx1"/>
                  </a:solidFill>
                </a:rPr>
                <a:t>sweep</a:t>
              </a:r>
              <a:endParaRPr lang="en-GB" altLang="en-US" i="1" baseline="-25000">
                <a:solidFill>
                  <a:schemeClr val="tx1"/>
                </a:solidFill>
              </a:endParaRPr>
            </a:p>
          </p:txBody>
        </p:sp>
      </p:grpSp>
      <p:pic>
        <p:nvPicPr>
          <p:cNvPr id="7228" name="Picture 26" descr="j02129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859" y="1825446"/>
            <a:ext cx="76041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6015234" y="1969908"/>
            <a:ext cx="863600" cy="144463"/>
            <a:chOff x="2788" y="935"/>
            <a:chExt cx="544" cy="91"/>
          </a:xfrm>
        </p:grpSpPr>
        <p:sp>
          <p:nvSpPr>
            <p:cNvPr id="7230" name="Line 33"/>
            <p:cNvSpPr>
              <a:spLocks noChangeShapeType="1"/>
            </p:cNvSpPr>
            <p:nvPr/>
          </p:nvSpPr>
          <p:spPr bwMode="auto">
            <a:xfrm rot="10800000">
              <a:off x="3015" y="935"/>
              <a:ext cx="3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31" name="Line 34"/>
            <p:cNvSpPr>
              <a:spLocks noChangeShapeType="1"/>
            </p:cNvSpPr>
            <p:nvPr/>
          </p:nvSpPr>
          <p:spPr bwMode="auto">
            <a:xfrm rot="10800000">
              <a:off x="3016" y="935"/>
              <a:ext cx="91" cy="91"/>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32" name="Line 35"/>
            <p:cNvSpPr>
              <a:spLocks noChangeShapeType="1"/>
            </p:cNvSpPr>
            <p:nvPr/>
          </p:nvSpPr>
          <p:spPr bwMode="auto">
            <a:xfrm rot="10800000">
              <a:off x="2788" y="1026"/>
              <a:ext cx="317" cy="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3" name="Line 17"/>
          <p:cNvSpPr>
            <a:spLocks noChangeShapeType="1"/>
          </p:cNvSpPr>
          <p:nvPr/>
        </p:nvSpPr>
        <p:spPr bwMode="auto">
          <a:xfrm flipV="1">
            <a:off x="5078611" y="3409771"/>
            <a:ext cx="3241675" cy="1584325"/>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7234" name="Picture 26" descr="j02129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2084" y="1825446"/>
            <a:ext cx="760412"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6"/>
          <p:cNvGrpSpPr>
            <a:grpSpLocks/>
          </p:cNvGrpSpPr>
          <p:nvPr/>
        </p:nvGrpSpPr>
        <p:grpSpPr bwMode="auto">
          <a:xfrm>
            <a:off x="7167759" y="1992133"/>
            <a:ext cx="863600" cy="144463"/>
            <a:chOff x="2788" y="935"/>
            <a:chExt cx="544" cy="91"/>
          </a:xfrm>
        </p:grpSpPr>
        <p:sp>
          <p:nvSpPr>
            <p:cNvPr id="7236" name="Line 33"/>
            <p:cNvSpPr>
              <a:spLocks noChangeShapeType="1"/>
            </p:cNvSpPr>
            <p:nvPr/>
          </p:nvSpPr>
          <p:spPr bwMode="auto">
            <a:xfrm rot="10800000">
              <a:off x="3015" y="935"/>
              <a:ext cx="3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37" name="Line 34"/>
            <p:cNvSpPr>
              <a:spLocks noChangeShapeType="1"/>
            </p:cNvSpPr>
            <p:nvPr/>
          </p:nvSpPr>
          <p:spPr bwMode="auto">
            <a:xfrm rot="10800000">
              <a:off x="3016" y="935"/>
              <a:ext cx="91" cy="91"/>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238" name="Line 35"/>
            <p:cNvSpPr>
              <a:spLocks noChangeShapeType="1"/>
            </p:cNvSpPr>
            <p:nvPr/>
          </p:nvSpPr>
          <p:spPr bwMode="auto">
            <a:xfrm rot="10800000">
              <a:off x="2788" y="1026"/>
              <a:ext cx="317" cy="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5" name="Line 17"/>
          <p:cNvSpPr>
            <a:spLocks noChangeShapeType="1"/>
          </p:cNvSpPr>
          <p:nvPr/>
        </p:nvSpPr>
        <p:spPr bwMode="auto">
          <a:xfrm flipV="1">
            <a:off x="6086673" y="3409771"/>
            <a:ext cx="3241675" cy="1584325"/>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160595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5501"/>
                                        </p:tgtEl>
                                        <p:attrNameLst>
                                          <p:attrName>style.visibility</p:attrName>
                                        </p:attrNameLst>
                                      </p:cBhvr>
                                      <p:to>
                                        <p:strVal val="visible"/>
                                      </p:to>
                                    </p:set>
                                    <p:animEffect transition="in" filter="wipe(left)">
                                      <p:cBhvr>
                                        <p:cTn id="7" dur="1000"/>
                                        <p:tgtEl>
                                          <p:spTgt spid="10550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5477"/>
                                        </p:tgtEl>
                                        <p:attrNameLst>
                                          <p:attrName>style.visibility</p:attrName>
                                        </p:attrNameLst>
                                      </p:cBhvr>
                                      <p:to>
                                        <p:strVal val="visible"/>
                                      </p:to>
                                    </p:set>
                                    <p:animEffect transition="in" filter="wipe(left)">
                                      <p:cBhvr>
                                        <p:cTn id="10" dur="1000"/>
                                        <p:tgtEl>
                                          <p:spTgt spid="1054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3" presetClass="entr" presetSubtype="32" fill="hold" nodeType="clickEffect">
                                  <p:stCondLst>
                                    <p:cond delay="0"/>
                                  </p:stCondLst>
                                  <p:childTnLst>
                                    <p:set>
                                      <p:cBhvr>
                                        <p:cTn id="14" dur="1" fill="hold">
                                          <p:stCondLst>
                                            <p:cond delay="0"/>
                                          </p:stCondLst>
                                        </p:cTn>
                                        <p:tgtEl>
                                          <p:spTgt spid="105515"/>
                                        </p:tgtEl>
                                        <p:attrNameLst>
                                          <p:attrName>style.visibility</p:attrName>
                                        </p:attrNameLst>
                                      </p:cBhvr>
                                      <p:to>
                                        <p:strVal val="visible"/>
                                      </p:to>
                                    </p:set>
                                    <p:animEffect transition="in" filter="plus(out)">
                                      <p:cBhvr>
                                        <p:cTn id="15" dur="1000"/>
                                        <p:tgtEl>
                                          <p:spTgt spid="1055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3" presetClass="entr" presetSubtype="32" fill="hold" nodeType="clickEffect">
                                  <p:stCondLst>
                                    <p:cond delay="0"/>
                                  </p:stCondLst>
                                  <p:childTnLst>
                                    <p:set>
                                      <p:cBhvr>
                                        <p:cTn id="19" dur="1" fill="hold">
                                          <p:stCondLst>
                                            <p:cond delay="0"/>
                                          </p:stCondLst>
                                        </p:cTn>
                                        <p:tgtEl>
                                          <p:spTgt spid="105514"/>
                                        </p:tgtEl>
                                        <p:attrNameLst>
                                          <p:attrName>style.visibility</p:attrName>
                                        </p:attrNameLst>
                                      </p:cBhvr>
                                      <p:to>
                                        <p:strVal val="visible"/>
                                      </p:to>
                                    </p:set>
                                    <p:animEffect transition="in" filter="plus(out)">
                                      <p:cBhvr>
                                        <p:cTn id="20" dur="1000"/>
                                        <p:tgtEl>
                                          <p:spTgt spid="1055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7228"/>
                                        </p:tgtEl>
                                        <p:attrNameLst>
                                          <p:attrName>style.visibility</p:attrName>
                                        </p:attrNameLst>
                                      </p:cBhvr>
                                      <p:to>
                                        <p:strVal val="visible"/>
                                      </p:to>
                                    </p:set>
                                    <p:animEffect transition="in" filter="fade">
                                      <p:cBhvr>
                                        <p:cTn id="25" dur="500"/>
                                        <p:tgtEl>
                                          <p:spTgt spid="7228"/>
                                        </p:tgtEl>
                                      </p:cBhvr>
                                    </p:animEffect>
                                  </p:childTnLst>
                                </p:cTn>
                              </p:par>
                            </p:childTnLst>
                          </p:cTn>
                        </p:par>
                        <p:par>
                          <p:cTn id="26" fill="hold" nodeType="afterGroup">
                            <p:stCondLst>
                              <p:cond delay="500"/>
                            </p:stCondLst>
                            <p:childTnLst>
                              <p:par>
                                <p:cTn id="27" presetID="22" presetClass="entr" presetSubtype="2"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1000"/>
                                        <p:tgtEl>
                                          <p:spTgt spid="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500"/>
                                        <p:tgtEl>
                                          <p:spTgt spid="7228"/>
                                        </p:tgtEl>
                                      </p:cBhvr>
                                    </p:animEffect>
                                    <p:set>
                                      <p:cBhvr>
                                        <p:cTn id="37" dur="1" fill="hold">
                                          <p:stCondLst>
                                            <p:cond delay="499"/>
                                          </p:stCondLst>
                                        </p:cTn>
                                        <p:tgtEl>
                                          <p:spTgt spid="722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childTnLst>
                          </p:cTn>
                        </p:par>
                        <p:par>
                          <p:cTn id="44" fill="hold" nodeType="afterGroup">
                            <p:stCondLst>
                              <p:cond delay="500"/>
                            </p:stCondLst>
                            <p:childTnLst>
                              <p:par>
                                <p:cTn id="45" presetID="10" presetClass="entr" presetSubtype="0" fill="hold" nodeType="afterEffect">
                                  <p:stCondLst>
                                    <p:cond delay="0"/>
                                  </p:stCondLst>
                                  <p:childTnLst>
                                    <p:set>
                                      <p:cBhvr>
                                        <p:cTn id="46" dur="1" fill="hold">
                                          <p:stCondLst>
                                            <p:cond delay="0"/>
                                          </p:stCondLst>
                                        </p:cTn>
                                        <p:tgtEl>
                                          <p:spTgt spid="7234"/>
                                        </p:tgtEl>
                                        <p:attrNameLst>
                                          <p:attrName>style.visibility</p:attrName>
                                        </p:attrNameLst>
                                      </p:cBhvr>
                                      <p:to>
                                        <p:strVal val="visible"/>
                                      </p:to>
                                    </p:set>
                                    <p:animEffect transition="in" filter="fade">
                                      <p:cBhvr>
                                        <p:cTn id="47" dur="500"/>
                                        <p:tgtEl>
                                          <p:spTgt spid="7234"/>
                                        </p:tgtEl>
                                      </p:cBhvr>
                                    </p:animEffect>
                                  </p:childTnLst>
                                </p:cTn>
                              </p:par>
                            </p:childTnLst>
                          </p:cTn>
                        </p:par>
                        <p:par>
                          <p:cTn id="48" fill="hold" nodeType="afterGroup">
                            <p:stCondLst>
                              <p:cond delay="1000"/>
                            </p:stCondLst>
                            <p:childTnLst>
                              <p:par>
                                <p:cTn id="49" presetID="22" presetClass="entr" presetSubtype="2"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right)">
                                      <p:cBhvr>
                                        <p:cTn id="51" dur="1000"/>
                                        <p:tgtEl>
                                          <p:spTgt spid="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10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234"/>
                                        </p:tgtEl>
                                      </p:cBhvr>
                                    </p:animEffect>
                                    <p:set>
                                      <p:cBhvr>
                                        <p:cTn id="62" dur="1" fill="hold">
                                          <p:stCondLst>
                                            <p:cond delay="499"/>
                                          </p:stCondLst>
                                        </p:cTn>
                                        <p:tgtEl>
                                          <p:spTgt spid="723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
                                        </p:tgtEl>
                                      </p:cBhvr>
                                    </p:animEffect>
                                    <p:set>
                                      <p:cBhvr>
                                        <p:cTn id="65" dur="1" fill="hold">
                                          <p:stCondLst>
                                            <p:cond delay="499"/>
                                          </p:stCondLst>
                                        </p:cTn>
                                        <p:tgtEl>
                                          <p:spTgt spid="4"/>
                                        </p:tgtEl>
                                        <p:attrNameLst>
                                          <p:attrName>style.visibility</p:attrName>
                                        </p:attrNameLst>
                                      </p:cBhvr>
                                      <p:to>
                                        <p:strVal val="hidden"/>
                                      </p:to>
                                    </p:set>
                                  </p:childTnLst>
                                </p:cTn>
                              </p:par>
                            </p:childTnLst>
                          </p:cTn>
                        </p:par>
                        <p:par>
                          <p:cTn id="66" fill="hold" nodeType="afterGroup">
                            <p:stCondLst>
                              <p:cond delay="500"/>
                            </p:stCondLst>
                            <p:childTnLst>
                              <p:par>
                                <p:cTn id="67" presetID="10" presetClass="entr" presetSubtype="0" fill="hold" nodeType="afterEffect">
                                  <p:stCondLst>
                                    <p:cond delay="0"/>
                                  </p:stCondLst>
                                  <p:childTnLst>
                                    <p:set>
                                      <p:cBhvr>
                                        <p:cTn id="68" dur="1" fill="hold">
                                          <p:stCondLst>
                                            <p:cond delay="0"/>
                                          </p:stCondLst>
                                        </p:cTn>
                                        <p:tgtEl>
                                          <p:spTgt spid="7179"/>
                                        </p:tgtEl>
                                        <p:attrNameLst>
                                          <p:attrName>style.visibility</p:attrName>
                                        </p:attrNameLst>
                                      </p:cBhvr>
                                      <p:to>
                                        <p:strVal val="visible"/>
                                      </p:to>
                                    </p:set>
                                    <p:animEffect transition="in" filter="fade">
                                      <p:cBhvr>
                                        <p:cTn id="69" dur="500"/>
                                        <p:tgtEl>
                                          <p:spTgt spid="7179"/>
                                        </p:tgtEl>
                                      </p:cBhvr>
                                    </p:animEffect>
                                  </p:childTnLst>
                                </p:cTn>
                              </p:par>
                            </p:childTnLst>
                          </p:cTn>
                        </p:par>
                        <p:par>
                          <p:cTn id="70" fill="hold" nodeType="afterGroup">
                            <p:stCondLst>
                              <p:cond delay="1000"/>
                            </p:stCondLst>
                            <p:childTnLst>
                              <p:par>
                                <p:cTn id="71" presetID="22" presetClass="entr" presetSubtype="2" fill="hold" nodeType="afterEffect">
                                  <p:stCondLst>
                                    <p:cond delay="0"/>
                                  </p:stCondLst>
                                  <p:childTnLst>
                                    <p:set>
                                      <p:cBhvr>
                                        <p:cTn id="72" dur="1" fill="hold">
                                          <p:stCondLst>
                                            <p:cond delay="0"/>
                                          </p:stCondLst>
                                        </p:cTn>
                                        <p:tgtEl>
                                          <p:spTgt spid="105508"/>
                                        </p:tgtEl>
                                        <p:attrNameLst>
                                          <p:attrName>style.visibility</p:attrName>
                                        </p:attrNameLst>
                                      </p:cBhvr>
                                      <p:to>
                                        <p:strVal val="visible"/>
                                      </p:to>
                                    </p:set>
                                    <p:animEffect transition="in" filter="wipe(right)">
                                      <p:cBhvr>
                                        <p:cTn id="73" dur="1000"/>
                                        <p:tgtEl>
                                          <p:spTgt spid="10550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5489"/>
                                        </p:tgtEl>
                                        <p:attrNameLst>
                                          <p:attrName>style.visibility</p:attrName>
                                        </p:attrNameLst>
                                      </p:cBhvr>
                                      <p:to>
                                        <p:strVal val="visible"/>
                                      </p:to>
                                    </p:set>
                                    <p:animEffect transition="in" filter="wipe(left)">
                                      <p:cBhvr>
                                        <p:cTn id="76" dur="1000"/>
                                        <p:tgtEl>
                                          <p:spTgt spid="105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animBg="1"/>
      <p:bldP spid="105489" grpId="0" animBg="1"/>
      <p:bldP spid="3" grpId="0" animBg="1"/>
      <p:bldP spid="3" grpId="1" animBg="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5"/>
          <p:cNvSpPr>
            <a:spLocks noChangeShapeType="1"/>
          </p:cNvSpPr>
          <p:nvPr/>
        </p:nvSpPr>
        <p:spPr bwMode="auto">
          <a:xfrm flipV="1">
            <a:off x="3572437" y="3322776"/>
            <a:ext cx="3241675" cy="15843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0" name="Line 11"/>
          <p:cNvSpPr>
            <a:spLocks noChangeShapeType="1"/>
          </p:cNvSpPr>
          <p:nvPr/>
        </p:nvSpPr>
        <p:spPr bwMode="auto">
          <a:xfrm>
            <a:off x="3572437" y="4916625"/>
            <a:ext cx="34575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1" name="Line 12"/>
          <p:cNvSpPr>
            <a:spLocks noChangeShapeType="1"/>
          </p:cNvSpPr>
          <p:nvPr/>
        </p:nvSpPr>
        <p:spPr bwMode="auto">
          <a:xfrm flipV="1">
            <a:off x="3572436" y="3044963"/>
            <a:ext cx="0" cy="18716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2" name="Text Box 13"/>
          <p:cNvSpPr txBox="1">
            <a:spLocks noChangeArrowheads="1"/>
          </p:cNvSpPr>
          <p:nvPr/>
        </p:nvSpPr>
        <p:spPr bwMode="auto">
          <a:xfrm>
            <a:off x="6909362" y="4930912"/>
            <a:ext cx="4794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time</a:t>
            </a:r>
          </a:p>
        </p:txBody>
      </p:sp>
      <p:sp>
        <p:nvSpPr>
          <p:cNvPr id="33" name="Text Box 14"/>
          <p:cNvSpPr txBox="1">
            <a:spLocks noChangeArrowheads="1"/>
          </p:cNvSpPr>
          <p:nvPr/>
        </p:nvSpPr>
        <p:spPr bwMode="auto">
          <a:xfrm>
            <a:off x="3140637" y="2829062"/>
            <a:ext cx="85248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frequency</a:t>
            </a:r>
          </a:p>
        </p:txBody>
      </p:sp>
      <p:sp>
        <p:nvSpPr>
          <p:cNvPr id="34" name="Line 17"/>
          <p:cNvSpPr>
            <a:spLocks noChangeShapeType="1"/>
          </p:cNvSpPr>
          <p:nvPr/>
        </p:nvSpPr>
        <p:spPr bwMode="auto">
          <a:xfrm flipV="1">
            <a:off x="4578912" y="3322776"/>
            <a:ext cx="3241675" cy="1584325"/>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35" name="Group 22"/>
          <p:cNvGrpSpPr>
            <a:grpSpLocks/>
          </p:cNvGrpSpPr>
          <p:nvPr/>
        </p:nvGrpSpPr>
        <p:grpSpPr bwMode="auto">
          <a:xfrm>
            <a:off x="1648921" y="1532075"/>
            <a:ext cx="1027112" cy="900112"/>
            <a:chOff x="884" y="719"/>
            <a:chExt cx="647" cy="567"/>
          </a:xfrm>
        </p:grpSpPr>
        <p:sp>
          <p:nvSpPr>
            <p:cNvPr id="36" name="Text Box 21"/>
            <p:cNvSpPr txBox="1">
              <a:spLocks noChangeArrowheads="1"/>
            </p:cNvSpPr>
            <p:nvPr/>
          </p:nvSpPr>
          <p:spPr bwMode="auto">
            <a:xfrm rot="-5400000">
              <a:off x="729" y="882"/>
              <a:ext cx="553" cy="243"/>
            </a:xfrm>
            <a:prstGeom prst="rect">
              <a:avLst/>
            </a:prstGeom>
            <a:noFill/>
            <a:ln w="19050" algn="ctr">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sz="1800"/>
                <a:t>Radar</a:t>
              </a:r>
            </a:p>
          </p:txBody>
        </p:sp>
        <p:pic>
          <p:nvPicPr>
            <p:cNvPr id="37"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 y="719"/>
              <a:ext cx="435" cy="5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Group 29"/>
          <p:cNvGrpSpPr>
            <a:grpSpLocks/>
          </p:cNvGrpSpPr>
          <p:nvPr/>
        </p:nvGrpSpPr>
        <p:grpSpPr bwMode="auto">
          <a:xfrm>
            <a:off x="3196733" y="1909901"/>
            <a:ext cx="863600" cy="142875"/>
            <a:chOff x="2084" y="754"/>
            <a:chExt cx="544" cy="90"/>
          </a:xfrm>
        </p:grpSpPr>
        <p:sp>
          <p:nvSpPr>
            <p:cNvPr id="39" name="Line 23"/>
            <p:cNvSpPr>
              <a:spLocks noChangeShapeType="1"/>
            </p:cNvSpPr>
            <p:nvPr/>
          </p:nvSpPr>
          <p:spPr bwMode="auto">
            <a:xfrm>
              <a:off x="2084" y="754"/>
              <a:ext cx="317"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0" name="Line 24"/>
            <p:cNvSpPr>
              <a:spLocks noChangeShapeType="1"/>
            </p:cNvSpPr>
            <p:nvPr/>
          </p:nvSpPr>
          <p:spPr bwMode="auto">
            <a:xfrm flipH="1">
              <a:off x="2310" y="754"/>
              <a:ext cx="91" cy="9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1" name="Line 25"/>
            <p:cNvSpPr>
              <a:spLocks noChangeShapeType="1"/>
            </p:cNvSpPr>
            <p:nvPr/>
          </p:nvSpPr>
          <p:spPr bwMode="auto">
            <a:xfrm>
              <a:off x="2311" y="844"/>
              <a:ext cx="317"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pic>
        <p:nvPicPr>
          <p:cNvPr id="42" name="Picture 26" descr="j02129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8509" y="1743212"/>
            <a:ext cx="7604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ine 27"/>
          <p:cNvSpPr>
            <a:spLocks noChangeShapeType="1"/>
          </p:cNvSpPr>
          <p:nvPr/>
        </p:nvSpPr>
        <p:spPr bwMode="auto">
          <a:xfrm>
            <a:off x="2696672" y="2611575"/>
            <a:ext cx="3311525"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 name="Text Box 28"/>
          <p:cNvSpPr txBox="1">
            <a:spLocks noChangeArrowheads="1"/>
          </p:cNvSpPr>
          <p:nvPr/>
        </p:nvSpPr>
        <p:spPr bwMode="auto">
          <a:xfrm>
            <a:off x="3952383" y="2611576"/>
            <a:ext cx="712788"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range </a:t>
            </a:r>
            <a:r>
              <a:rPr lang="en-GB" altLang="en-US" i="1"/>
              <a:t>R</a:t>
            </a:r>
          </a:p>
        </p:txBody>
      </p:sp>
      <p:grpSp>
        <p:nvGrpSpPr>
          <p:cNvPr id="45" name="Group 36"/>
          <p:cNvGrpSpPr>
            <a:grpSpLocks/>
          </p:cNvGrpSpPr>
          <p:nvPr/>
        </p:nvGrpSpPr>
        <p:grpSpPr bwMode="auto">
          <a:xfrm>
            <a:off x="4582621" y="1909900"/>
            <a:ext cx="863600" cy="144462"/>
            <a:chOff x="2788" y="935"/>
            <a:chExt cx="544" cy="91"/>
          </a:xfrm>
        </p:grpSpPr>
        <p:sp>
          <p:nvSpPr>
            <p:cNvPr id="46" name="Line 33"/>
            <p:cNvSpPr>
              <a:spLocks noChangeShapeType="1"/>
            </p:cNvSpPr>
            <p:nvPr/>
          </p:nvSpPr>
          <p:spPr bwMode="auto">
            <a:xfrm rot="10800000">
              <a:off x="3015" y="935"/>
              <a:ext cx="3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7" name="Line 34"/>
            <p:cNvSpPr>
              <a:spLocks noChangeShapeType="1"/>
            </p:cNvSpPr>
            <p:nvPr/>
          </p:nvSpPr>
          <p:spPr bwMode="auto">
            <a:xfrm rot="10800000">
              <a:off x="3016" y="935"/>
              <a:ext cx="91" cy="91"/>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8" name="Line 35"/>
            <p:cNvSpPr>
              <a:spLocks noChangeShapeType="1"/>
            </p:cNvSpPr>
            <p:nvPr/>
          </p:nvSpPr>
          <p:spPr bwMode="auto">
            <a:xfrm rot="10800000">
              <a:off x="2788" y="1026"/>
              <a:ext cx="317" cy="0"/>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49" name="Group 43"/>
          <p:cNvGrpSpPr>
            <a:grpSpLocks/>
          </p:cNvGrpSpPr>
          <p:nvPr/>
        </p:nvGrpSpPr>
        <p:grpSpPr bwMode="auto">
          <a:xfrm>
            <a:off x="3572437" y="5062676"/>
            <a:ext cx="3240087" cy="274637"/>
            <a:chOff x="1610" y="3249"/>
            <a:chExt cx="2041" cy="173"/>
          </a:xfrm>
        </p:grpSpPr>
        <p:sp>
          <p:nvSpPr>
            <p:cNvPr id="50" name="Line 37"/>
            <p:cNvSpPr>
              <a:spLocks noChangeShapeType="1"/>
            </p:cNvSpPr>
            <p:nvPr/>
          </p:nvSpPr>
          <p:spPr bwMode="auto">
            <a:xfrm>
              <a:off x="1610" y="3249"/>
              <a:ext cx="2041"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1" name="Text Box 39"/>
            <p:cNvSpPr txBox="1">
              <a:spLocks noChangeArrowheads="1"/>
            </p:cNvSpPr>
            <p:nvPr/>
          </p:nvSpPr>
          <p:spPr bwMode="auto">
            <a:xfrm>
              <a:off x="2245" y="3249"/>
              <a:ext cx="716"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sweep time </a:t>
              </a:r>
              <a:r>
                <a:rPr lang="en-GB" altLang="en-US" i="1"/>
                <a:t>T</a:t>
              </a:r>
              <a:r>
                <a:rPr lang="en-GB" altLang="en-US" i="1" baseline="-25000"/>
                <a:t>s</a:t>
              </a:r>
            </a:p>
          </p:txBody>
        </p:sp>
      </p:grpSp>
      <p:grpSp>
        <p:nvGrpSpPr>
          <p:cNvPr id="52" name="Group 42"/>
          <p:cNvGrpSpPr>
            <a:grpSpLocks/>
          </p:cNvGrpSpPr>
          <p:nvPr/>
        </p:nvGrpSpPr>
        <p:grpSpPr bwMode="auto">
          <a:xfrm>
            <a:off x="1570599" y="3333888"/>
            <a:ext cx="1857375" cy="1584325"/>
            <a:chOff x="349" y="2160"/>
            <a:chExt cx="1170" cy="998"/>
          </a:xfrm>
        </p:grpSpPr>
        <p:sp>
          <p:nvSpPr>
            <p:cNvPr id="53" name="Line 40"/>
            <p:cNvSpPr>
              <a:spLocks noChangeShapeType="1"/>
            </p:cNvSpPr>
            <p:nvPr/>
          </p:nvSpPr>
          <p:spPr bwMode="auto">
            <a:xfrm flipH="1" flipV="1">
              <a:off x="1519" y="2160"/>
              <a:ext cx="0" cy="998"/>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4" name="Text Box 41"/>
            <p:cNvSpPr txBox="1">
              <a:spLocks noChangeArrowheads="1"/>
            </p:cNvSpPr>
            <p:nvPr/>
          </p:nvSpPr>
          <p:spPr bwMode="auto">
            <a:xfrm>
              <a:off x="349" y="2513"/>
              <a:ext cx="11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frequency excursion,</a:t>
              </a:r>
              <a:br>
                <a:rPr lang="en-GB" altLang="en-US"/>
              </a:br>
              <a:r>
                <a:rPr lang="en-GB" altLang="en-US"/>
                <a:t>sweep bandwidth B</a:t>
              </a:r>
              <a:r>
                <a:rPr lang="en-GB" altLang="en-US" baseline="-25000"/>
                <a:t>sweep</a:t>
              </a:r>
              <a:endParaRPr lang="en-GB" altLang="en-US" i="1" baseline="-25000"/>
            </a:p>
          </p:txBody>
        </p:sp>
      </p:grpSp>
      <p:grpSp>
        <p:nvGrpSpPr>
          <p:cNvPr id="55" name="Group 51"/>
          <p:cNvGrpSpPr>
            <a:grpSpLocks/>
          </p:cNvGrpSpPr>
          <p:nvPr/>
        </p:nvGrpSpPr>
        <p:grpSpPr bwMode="auto">
          <a:xfrm>
            <a:off x="5301223" y="3981588"/>
            <a:ext cx="2541588" cy="504825"/>
            <a:chOff x="2699" y="2568"/>
            <a:chExt cx="1601" cy="318"/>
          </a:xfrm>
        </p:grpSpPr>
        <p:sp>
          <p:nvSpPr>
            <p:cNvPr id="56" name="Line 38"/>
            <p:cNvSpPr>
              <a:spLocks noChangeShapeType="1"/>
            </p:cNvSpPr>
            <p:nvPr/>
          </p:nvSpPr>
          <p:spPr bwMode="auto">
            <a:xfrm flipH="1">
              <a:off x="2699" y="2886"/>
              <a:ext cx="154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7" name="Line 44"/>
            <p:cNvSpPr>
              <a:spLocks noChangeShapeType="1"/>
            </p:cNvSpPr>
            <p:nvPr/>
          </p:nvSpPr>
          <p:spPr bwMode="auto">
            <a:xfrm>
              <a:off x="2789" y="2568"/>
              <a:ext cx="0" cy="318"/>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8" name="Line 49"/>
            <p:cNvSpPr>
              <a:spLocks noChangeShapeType="1"/>
            </p:cNvSpPr>
            <p:nvPr/>
          </p:nvSpPr>
          <p:spPr bwMode="auto">
            <a:xfrm flipH="1" flipV="1">
              <a:off x="2699" y="2568"/>
              <a:ext cx="154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59" name="Text Box 50"/>
            <p:cNvSpPr txBox="1">
              <a:spLocks noChangeArrowheads="1"/>
            </p:cNvSpPr>
            <p:nvPr/>
          </p:nvSpPr>
          <p:spPr bwMode="auto">
            <a:xfrm>
              <a:off x="3451" y="2640"/>
              <a:ext cx="849"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beat frequency </a:t>
              </a:r>
              <a:r>
                <a:rPr lang="en-GB" altLang="en-US" i="1"/>
                <a:t>f</a:t>
              </a:r>
              <a:r>
                <a:rPr lang="en-GB" altLang="en-US" i="1" baseline="-25000"/>
                <a:t>b</a:t>
              </a:r>
            </a:p>
          </p:txBody>
        </p:sp>
      </p:grpSp>
      <p:grpSp>
        <p:nvGrpSpPr>
          <p:cNvPr id="60" name="Group 58"/>
          <p:cNvGrpSpPr>
            <a:grpSpLocks/>
          </p:cNvGrpSpPr>
          <p:nvPr/>
        </p:nvGrpSpPr>
        <p:grpSpPr bwMode="auto">
          <a:xfrm>
            <a:off x="3572436" y="4916625"/>
            <a:ext cx="1009650" cy="1008062"/>
            <a:chOff x="1610" y="2931"/>
            <a:chExt cx="636" cy="872"/>
          </a:xfrm>
        </p:grpSpPr>
        <p:sp>
          <p:nvSpPr>
            <p:cNvPr id="61" name="Line 53"/>
            <p:cNvSpPr>
              <a:spLocks noChangeShapeType="1"/>
            </p:cNvSpPr>
            <p:nvPr/>
          </p:nvSpPr>
          <p:spPr bwMode="auto">
            <a:xfrm rot="-5400000">
              <a:off x="1339" y="3202"/>
              <a:ext cx="544" cy="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2" name="Line 54"/>
            <p:cNvSpPr>
              <a:spLocks noChangeShapeType="1"/>
            </p:cNvSpPr>
            <p:nvPr/>
          </p:nvSpPr>
          <p:spPr bwMode="auto">
            <a:xfrm rot="5400000">
              <a:off x="1928" y="3067"/>
              <a:ext cx="0" cy="63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 name="Line 55"/>
            <p:cNvSpPr>
              <a:spLocks noChangeShapeType="1"/>
            </p:cNvSpPr>
            <p:nvPr/>
          </p:nvSpPr>
          <p:spPr bwMode="auto">
            <a:xfrm rot="5400000" flipH="1" flipV="1">
              <a:off x="1974" y="3202"/>
              <a:ext cx="544" cy="1"/>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4" name="Object 57"/>
            <p:cNvGraphicFramePr>
              <a:graphicFrameLocks noChangeAspect="1"/>
            </p:cNvGraphicFramePr>
            <p:nvPr/>
          </p:nvGraphicFramePr>
          <p:xfrm>
            <a:off x="1672" y="3416"/>
            <a:ext cx="511" cy="387"/>
          </p:xfrm>
          <a:graphic>
            <a:graphicData uri="http://schemas.openxmlformats.org/presentationml/2006/ole">
              <mc:AlternateContent xmlns:mc="http://schemas.openxmlformats.org/markup-compatibility/2006">
                <mc:Choice xmlns:v="urn:schemas-microsoft-com:vml" Requires="v">
                  <p:oleObj spid="_x0000_s1164" name="Equation" r:id="rId5" imgW="520474" imgH="393529" progId="Equation.3">
                    <p:embed/>
                  </p:oleObj>
                </mc:Choice>
                <mc:Fallback>
                  <p:oleObj name="Equation" r:id="rId5" imgW="52047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 y="3416"/>
                          <a:ext cx="511"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5" name="Object 59"/>
          <p:cNvGraphicFramePr>
            <a:graphicFrameLocks noChangeAspect="1"/>
          </p:cNvGraphicFramePr>
          <p:nvPr>
            <p:extLst/>
          </p:nvPr>
        </p:nvGraphicFramePr>
        <p:xfrm>
          <a:off x="8987398" y="2995750"/>
          <a:ext cx="1016000" cy="646112"/>
        </p:xfrm>
        <a:graphic>
          <a:graphicData uri="http://schemas.openxmlformats.org/presentationml/2006/ole">
            <mc:AlternateContent xmlns:mc="http://schemas.openxmlformats.org/markup-compatibility/2006">
              <mc:Choice xmlns:v="urn:schemas-microsoft-com:vml" Requires="v">
                <p:oleObj spid="_x0000_s1165" name="Equation" r:id="rId7" imgW="698197" imgH="444307" progId="Equation.DSMT4">
                  <p:embed/>
                </p:oleObj>
              </mc:Choice>
              <mc:Fallback>
                <p:oleObj name="Equation" r:id="rId7" imgW="698197" imgH="44430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7398" y="2995750"/>
                        <a:ext cx="1016000"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1"/>
          <p:cNvGraphicFramePr>
            <a:graphicFrameLocks noChangeAspect="1"/>
          </p:cNvGraphicFramePr>
          <p:nvPr>
            <p:extLst/>
          </p:nvPr>
        </p:nvGraphicFramePr>
        <p:xfrm>
          <a:off x="9087412" y="3802200"/>
          <a:ext cx="1011237" cy="609600"/>
        </p:xfrm>
        <a:graphic>
          <a:graphicData uri="http://schemas.openxmlformats.org/presentationml/2006/ole">
            <mc:AlternateContent xmlns:mc="http://schemas.openxmlformats.org/markup-compatibility/2006">
              <mc:Choice xmlns:v="urn:schemas-microsoft-com:vml" Requires="v">
                <p:oleObj spid="_x0000_s1166" name="Equation" r:id="rId9" imgW="736280" imgH="444307" progId="Equation.DSMT4">
                  <p:embed/>
                </p:oleObj>
              </mc:Choice>
              <mc:Fallback>
                <p:oleObj name="Equation" r:id="rId9" imgW="736280" imgH="44430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7412" y="3802200"/>
                        <a:ext cx="101123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7" name="Group 72"/>
          <p:cNvGrpSpPr>
            <a:grpSpLocks/>
          </p:cNvGrpSpPr>
          <p:nvPr/>
        </p:nvGrpSpPr>
        <p:grpSpPr bwMode="auto">
          <a:xfrm>
            <a:off x="2859648" y="6002475"/>
            <a:ext cx="4529138" cy="635000"/>
            <a:chOff x="1161" y="3339"/>
            <a:chExt cx="2853" cy="400"/>
          </a:xfrm>
        </p:grpSpPr>
        <p:sp>
          <p:nvSpPr>
            <p:cNvPr id="68" name="Text Box 70"/>
            <p:cNvSpPr txBox="1">
              <a:spLocks noChangeArrowheads="1"/>
            </p:cNvSpPr>
            <p:nvPr/>
          </p:nvSpPr>
          <p:spPr bwMode="auto">
            <a:xfrm>
              <a:off x="1161" y="3359"/>
              <a:ext cx="45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receiver</a:t>
              </a:r>
              <a:br>
                <a:rPr lang="en-GB" altLang="en-US"/>
              </a:br>
              <a:r>
                <a:rPr lang="en-GB" altLang="en-US"/>
                <a:t>output</a:t>
              </a:r>
            </a:p>
          </p:txBody>
        </p:sp>
        <p:sp>
          <p:nvSpPr>
            <p:cNvPr id="69" name="Line 63"/>
            <p:cNvSpPr>
              <a:spLocks noChangeShapeType="1"/>
            </p:cNvSpPr>
            <p:nvPr/>
          </p:nvSpPr>
          <p:spPr bwMode="auto">
            <a:xfrm>
              <a:off x="1610" y="3520"/>
              <a:ext cx="217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0" name="Line 64"/>
            <p:cNvSpPr>
              <a:spLocks noChangeShapeType="1"/>
            </p:cNvSpPr>
            <p:nvPr/>
          </p:nvSpPr>
          <p:spPr bwMode="auto">
            <a:xfrm flipV="1">
              <a:off x="1610" y="3339"/>
              <a:ext cx="0" cy="3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1" name="Text Box 69"/>
            <p:cNvSpPr txBox="1">
              <a:spLocks noChangeArrowheads="1"/>
            </p:cNvSpPr>
            <p:nvPr/>
          </p:nvSpPr>
          <p:spPr bwMode="auto">
            <a:xfrm>
              <a:off x="3712" y="3566"/>
              <a:ext cx="30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time</a:t>
              </a:r>
            </a:p>
          </p:txBody>
        </p:sp>
      </p:grpSp>
      <p:pic>
        <p:nvPicPr>
          <p:cNvPr id="72" name="Picture 71"/>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97962" y="6069150"/>
            <a:ext cx="222408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3" name="Group 58"/>
          <p:cNvGrpSpPr>
            <a:grpSpLocks/>
          </p:cNvGrpSpPr>
          <p:nvPr/>
        </p:nvGrpSpPr>
        <p:grpSpPr bwMode="auto">
          <a:xfrm>
            <a:off x="8341286" y="5548451"/>
            <a:ext cx="2373312" cy="1254125"/>
            <a:chOff x="4197" y="3057"/>
            <a:chExt cx="1495" cy="790"/>
          </a:xfrm>
        </p:grpSpPr>
        <p:sp>
          <p:nvSpPr>
            <p:cNvPr id="74" name="Text Box 70"/>
            <p:cNvSpPr txBox="1">
              <a:spLocks noChangeArrowheads="1"/>
            </p:cNvSpPr>
            <p:nvPr/>
          </p:nvSpPr>
          <p:spPr bwMode="auto">
            <a:xfrm>
              <a:off x="4197" y="3057"/>
              <a:ext cx="67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a:t>modulus of</a:t>
              </a:r>
              <a:br>
                <a:rPr lang="en-GB" altLang="en-US"/>
              </a:br>
              <a:r>
                <a:rPr lang="en-GB" altLang="en-US"/>
                <a:t>the spectrum</a:t>
              </a:r>
            </a:p>
          </p:txBody>
        </p:sp>
        <p:sp>
          <p:nvSpPr>
            <p:cNvPr id="75" name="Line 63"/>
            <p:cNvSpPr>
              <a:spLocks noChangeShapeType="1"/>
            </p:cNvSpPr>
            <p:nvPr/>
          </p:nvSpPr>
          <p:spPr bwMode="auto">
            <a:xfrm>
              <a:off x="4546" y="3702"/>
              <a:ext cx="8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6" name="Line 64"/>
            <p:cNvSpPr>
              <a:spLocks noChangeShapeType="1"/>
            </p:cNvSpPr>
            <p:nvPr/>
          </p:nvSpPr>
          <p:spPr bwMode="auto">
            <a:xfrm flipV="1">
              <a:off x="4546" y="3339"/>
              <a:ext cx="0" cy="3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7" name="Text Box 69"/>
            <p:cNvSpPr txBox="1">
              <a:spLocks noChangeArrowheads="1"/>
            </p:cNvSpPr>
            <p:nvPr/>
          </p:nvSpPr>
          <p:spPr bwMode="auto">
            <a:xfrm>
              <a:off x="4864" y="3674"/>
              <a:ext cx="828"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pPr algn="l"/>
              <a:r>
                <a:rPr lang="en-GB" altLang="en-US" i="1"/>
                <a:t>f</a:t>
              </a:r>
              <a:r>
                <a:rPr lang="en-GB" altLang="en-US" i="1" baseline="-25000"/>
                <a:t>b</a:t>
              </a:r>
              <a:r>
                <a:rPr lang="en-GB" altLang="en-US"/>
                <a:t>       frequency</a:t>
              </a:r>
            </a:p>
          </p:txBody>
        </p:sp>
        <p:pic>
          <p:nvPicPr>
            <p:cNvPr id="78" name="Picture 53" descr="untitled"/>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2" y="3327"/>
              <a:ext cx="55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Line 54"/>
            <p:cNvSpPr>
              <a:spLocks noChangeShapeType="1"/>
            </p:cNvSpPr>
            <p:nvPr/>
          </p:nvSpPr>
          <p:spPr bwMode="auto">
            <a:xfrm flipH="1">
              <a:off x="4958" y="3339"/>
              <a:ext cx="0" cy="363"/>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80" name="Group 57"/>
          <p:cNvGrpSpPr>
            <a:grpSpLocks/>
          </p:cNvGrpSpPr>
          <p:nvPr/>
        </p:nvGrpSpPr>
        <p:grpSpPr bwMode="auto">
          <a:xfrm>
            <a:off x="7474511" y="6023112"/>
            <a:ext cx="1173162" cy="520700"/>
            <a:chOff x="3651" y="3356"/>
            <a:chExt cx="739" cy="328"/>
          </a:xfrm>
        </p:grpSpPr>
        <p:sp>
          <p:nvSpPr>
            <p:cNvPr id="81" name="Text Box 70"/>
            <p:cNvSpPr txBox="1">
              <a:spLocks noChangeArrowheads="1"/>
            </p:cNvSpPr>
            <p:nvPr/>
          </p:nvSpPr>
          <p:spPr bwMode="auto">
            <a:xfrm>
              <a:off x="3651" y="3356"/>
              <a:ext cx="739"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pPr>
                <a:spcBef>
                  <a:spcPts val="500"/>
                </a:spcBef>
              </a:pPr>
              <a:r>
                <a:rPr lang="en-GB" altLang="en-US"/>
                <a:t>Fourier</a:t>
              </a:r>
            </a:p>
            <a:p>
              <a:pPr>
                <a:spcBef>
                  <a:spcPts val="500"/>
                </a:spcBef>
              </a:pPr>
              <a:r>
                <a:rPr lang="en-GB" altLang="en-US"/>
                <a:t>transformation</a:t>
              </a:r>
            </a:p>
          </p:txBody>
        </p:sp>
        <p:sp>
          <p:nvSpPr>
            <p:cNvPr id="82" name="Line 55"/>
            <p:cNvSpPr>
              <a:spLocks noChangeShapeType="1"/>
            </p:cNvSpPr>
            <p:nvPr/>
          </p:nvSpPr>
          <p:spPr bwMode="auto">
            <a:xfrm>
              <a:off x="3727" y="3525"/>
              <a:ext cx="59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83" name="Text Box 57"/>
          <p:cNvSpPr txBox="1">
            <a:spLocks noChangeArrowheads="1"/>
          </p:cNvSpPr>
          <p:nvPr/>
        </p:nvSpPr>
        <p:spPr bwMode="auto">
          <a:xfrm>
            <a:off x="9922436" y="6285051"/>
            <a:ext cx="5699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76213" indent="-176213">
              <a:tabLst>
                <a:tab pos="176213" algn="l"/>
              </a:tabLst>
              <a:defRPr sz="1200">
                <a:solidFill>
                  <a:srgbClr val="000000"/>
                </a:solidFill>
                <a:latin typeface="Tahoma" panose="020B0604030504040204" pitchFamily="34" charset="0"/>
                <a:cs typeface="Arial" panose="020B0604020202020204" pitchFamily="34" charset="0"/>
              </a:defRPr>
            </a:lvl1pPr>
            <a:lvl2pPr>
              <a:tabLst>
                <a:tab pos="176213" algn="l"/>
              </a:tabLst>
              <a:defRPr sz="1200">
                <a:solidFill>
                  <a:srgbClr val="000000"/>
                </a:solidFill>
                <a:latin typeface="Tahoma" panose="020B0604030504040204" pitchFamily="34" charset="0"/>
                <a:cs typeface="Arial" panose="020B0604020202020204" pitchFamily="34" charset="0"/>
              </a:defRPr>
            </a:lvl2pPr>
            <a:lvl3pPr>
              <a:tabLst>
                <a:tab pos="176213" algn="l"/>
              </a:tabLst>
              <a:defRPr sz="1200">
                <a:solidFill>
                  <a:srgbClr val="000000"/>
                </a:solidFill>
                <a:latin typeface="Tahoma" panose="020B0604030504040204" pitchFamily="34" charset="0"/>
                <a:cs typeface="Arial" panose="020B0604020202020204" pitchFamily="34" charset="0"/>
              </a:defRPr>
            </a:lvl3pPr>
            <a:lvl4pPr>
              <a:tabLst>
                <a:tab pos="176213" algn="l"/>
              </a:tabLst>
              <a:defRPr sz="1200">
                <a:solidFill>
                  <a:srgbClr val="000000"/>
                </a:solidFill>
                <a:latin typeface="Tahoma" panose="020B0604030504040204" pitchFamily="34" charset="0"/>
                <a:cs typeface="Arial" panose="020B0604020202020204" pitchFamily="34" charset="0"/>
              </a:defRPr>
            </a:lvl4pPr>
            <a:lvl5pPr>
              <a:tabLst>
                <a:tab pos="176213" algn="l"/>
              </a:tabLst>
              <a:defRPr sz="1200">
                <a:solidFill>
                  <a:srgbClr val="000000"/>
                </a:solidFill>
                <a:latin typeface="Tahoma" panose="020B0604030504040204" pitchFamily="34" charset="0"/>
                <a:cs typeface="Arial" panose="020B0604020202020204" pitchFamily="34" charset="0"/>
              </a:defRPr>
            </a:lvl5pPr>
            <a:lvl6pPr algn="ctr" defTabSz="457200" eaLnBrk="0" fontAlgn="base" hangingPunct="0">
              <a:spcBef>
                <a:spcPts val="1200"/>
              </a:spcBef>
              <a:spcAft>
                <a:spcPct val="0"/>
              </a:spcAft>
              <a:buClr>
                <a:schemeClr val="tx1"/>
              </a:buClr>
              <a:buSzPct val="100000"/>
              <a:buFont typeface="Tahoma" panose="020B0604030504040204" pitchFamily="34" charset="0"/>
              <a:tabLst>
                <a:tab pos="176213" algn="l"/>
              </a:tabLst>
              <a:defRPr sz="1200">
                <a:solidFill>
                  <a:srgbClr val="000000"/>
                </a:solidFill>
                <a:latin typeface="Tahoma" panose="020B0604030504040204" pitchFamily="34" charset="0"/>
                <a:cs typeface="Arial" panose="020B0604020202020204" pitchFamily="34" charset="0"/>
              </a:defRPr>
            </a:lvl6pPr>
            <a:lvl7pPr algn="ctr" defTabSz="457200" eaLnBrk="0" fontAlgn="base" hangingPunct="0">
              <a:spcBef>
                <a:spcPts val="1200"/>
              </a:spcBef>
              <a:spcAft>
                <a:spcPct val="0"/>
              </a:spcAft>
              <a:buClr>
                <a:schemeClr val="tx1"/>
              </a:buClr>
              <a:buSzPct val="100000"/>
              <a:buFont typeface="Tahoma" panose="020B0604030504040204" pitchFamily="34" charset="0"/>
              <a:tabLst>
                <a:tab pos="176213" algn="l"/>
              </a:tabLst>
              <a:defRPr sz="1200">
                <a:solidFill>
                  <a:srgbClr val="000000"/>
                </a:solidFill>
                <a:latin typeface="Tahoma" panose="020B0604030504040204" pitchFamily="34" charset="0"/>
                <a:cs typeface="Arial" panose="020B0604020202020204" pitchFamily="34" charset="0"/>
              </a:defRPr>
            </a:lvl7pPr>
            <a:lvl8pPr algn="ctr" defTabSz="457200" eaLnBrk="0" fontAlgn="base" hangingPunct="0">
              <a:spcBef>
                <a:spcPts val="1200"/>
              </a:spcBef>
              <a:spcAft>
                <a:spcPct val="0"/>
              </a:spcAft>
              <a:buClr>
                <a:schemeClr val="tx1"/>
              </a:buClr>
              <a:buSzPct val="100000"/>
              <a:buFont typeface="Tahoma" panose="020B0604030504040204" pitchFamily="34" charset="0"/>
              <a:tabLst>
                <a:tab pos="176213" algn="l"/>
              </a:tabLst>
              <a:defRPr sz="1200">
                <a:solidFill>
                  <a:srgbClr val="000000"/>
                </a:solidFill>
                <a:latin typeface="Tahoma" panose="020B0604030504040204" pitchFamily="34" charset="0"/>
                <a:cs typeface="Arial" panose="020B0604020202020204" pitchFamily="34" charset="0"/>
              </a:defRPr>
            </a:lvl8pPr>
            <a:lvl9pPr algn="ctr" defTabSz="457200" eaLnBrk="0" fontAlgn="base" hangingPunct="0">
              <a:spcBef>
                <a:spcPts val="1200"/>
              </a:spcBef>
              <a:spcAft>
                <a:spcPct val="0"/>
              </a:spcAft>
              <a:buClr>
                <a:schemeClr val="tx1"/>
              </a:buClr>
              <a:buSzPct val="100000"/>
              <a:buFont typeface="Tahoma" panose="020B0604030504040204" pitchFamily="34" charset="0"/>
              <a:tabLst>
                <a:tab pos="176213" algn="l"/>
              </a:tabLst>
              <a:defRPr sz="1200">
                <a:solidFill>
                  <a:srgbClr val="000000"/>
                </a:solidFill>
                <a:latin typeface="Tahoma" panose="020B0604030504040204" pitchFamily="34" charset="0"/>
                <a:cs typeface="Arial" panose="020B0604020202020204" pitchFamily="34" charset="0"/>
              </a:defRPr>
            </a:lvl9pPr>
          </a:lstStyle>
          <a:p>
            <a:r>
              <a:rPr lang="de-DE" altLang="en-US"/>
              <a:t>range</a:t>
            </a:r>
            <a:endParaRPr lang="en-GB" altLang="en-US"/>
          </a:p>
        </p:txBody>
      </p:sp>
      <p:grpSp>
        <p:nvGrpSpPr>
          <p:cNvPr id="84" name="Group 83"/>
          <p:cNvGrpSpPr/>
          <p:nvPr/>
        </p:nvGrpSpPr>
        <p:grpSpPr>
          <a:xfrm>
            <a:off x="6992446" y="1308156"/>
            <a:ext cx="3675950" cy="1629440"/>
            <a:chOff x="2833577" y="1849002"/>
            <a:chExt cx="4010054" cy="1863063"/>
          </a:xfrm>
        </p:grpSpPr>
        <p:pic>
          <p:nvPicPr>
            <p:cNvPr id="85" name="Picture 22"/>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14498" y="2319696"/>
              <a:ext cx="1831294" cy="9588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Line 31"/>
            <p:cNvSpPr>
              <a:spLocks noChangeShapeType="1"/>
            </p:cNvSpPr>
            <p:nvPr/>
          </p:nvSpPr>
          <p:spPr bwMode="auto">
            <a:xfrm flipV="1">
              <a:off x="3233082" y="2613420"/>
              <a:ext cx="1119451" cy="745279"/>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87" name="Group 35"/>
            <p:cNvGrpSpPr>
              <a:grpSpLocks/>
            </p:cNvGrpSpPr>
            <p:nvPr/>
          </p:nvGrpSpPr>
          <p:grpSpPr bwMode="auto">
            <a:xfrm>
              <a:off x="2833577" y="1849002"/>
              <a:ext cx="4010054" cy="1863063"/>
              <a:chOff x="1804" y="1926"/>
              <a:chExt cx="2775" cy="1912"/>
            </a:xfrm>
          </p:grpSpPr>
          <p:sp>
            <p:nvSpPr>
              <p:cNvPr id="90" name="Line 23"/>
              <p:cNvSpPr>
                <a:spLocks noChangeShapeType="1"/>
              </p:cNvSpPr>
              <p:nvPr/>
            </p:nvSpPr>
            <p:spPr bwMode="auto">
              <a:xfrm>
                <a:off x="3250" y="2905"/>
                <a:ext cx="1329" cy="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1" name="Line 25"/>
              <p:cNvSpPr>
                <a:spLocks noChangeShapeType="1"/>
              </p:cNvSpPr>
              <p:nvPr/>
            </p:nvSpPr>
            <p:spPr bwMode="auto">
              <a:xfrm flipV="1">
                <a:off x="3250" y="2315"/>
                <a:ext cx="0" cy="117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92" name="Text Box 26"/>
              <p:cNvSpPr txBox="1">
                <a:spLocks noChangeArrowheads="1"/>
              </p:cNvSpPr>
              <p:nvPr/>
            </p:nvSpPr>
            <p:spPr bwMode="auto">
              <a:xfrm>
                <a:off x="4201" y="2910"/>
                <a:ext cx="364"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time</a:t>
                </a:r>
              </a:p>
            </p:txBody>
          </p:sp>
          <p:sp>
            <p:nvSpPr>
              <p:cNvPr id="93" name="Text Box 27"/>
              <p:cNvSpPr txBox="1">
                <a:spLocks noChangeArrowheads="1"/>
              </p:cNvSpPr>
              <p:nvPr/>
            </p:nvSpPr>
            <p:spPr bwMode="auto">
              <a:xfrm>
                <a:off x="2977" y="1926"/>
                <a:ext cx="646"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amplitude</a:t>
                </a:r>
              </a:p>
            </p:txBody>
          </p:sp>
          <p:sp>
            <p:nvSpPr>
              <p:cNvPr id="94" name="Line 28"/>
              <p:cNvSpPr>
                <a:spLocks noChangeShapeType="1"/>
              </p:cNvSpPr>
              <p:nvPr/>
            </p:nvSpPr>
            <p:spPr bwMode="auto">
              <a:xfrm flipV="1">
                <a:off x="2080" y="3475"/>
                <a:ext cx="87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95" name="Line 29"/>
              <p:cNvSpPr>
                <a:spLocks noChangeShapeType="1"/>
              </p:cNvSpPr>
              <p:nvPr/>
            </p:nvSpPr>
            <p:spPr bwMode="auto">
              <a:xfrm flipV="1">
                <a:off x="2084" y="2305"/>
                <a:ext cx="0" cy="117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96" name="Text Box 30"/>
              <p:cNvSpPr txBox="1">
                <a:spLocks noChangeArrowheads="1"/>
              </p:cNvSpPr>
              <p:nvPr/>
            </p:nvSpPr>
            <p:spPr bwMode="auto">
              <a:xfrm>
                <a:off x="2694" y="3513"/>
                <a:ext cx="364"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time</a:t>
                </a:r>
              </a:p>
            </p:txBody>
          </p:sp>
          <p:sp>
            <p:nvSpPr>
              <p:cNvPr id="97" name="Text Box 32"/>
              <p:cNvSpPr txBox="1">
                <a:spLocks noChangeArrowheads="1"/>
              </p:cNvSpPr>
              <p:nvPr/>
            </p:nvSpPr>
            <p:spPr bwMode="auto">
              <a:xfrm>
                <a:off x="1804" y="2041"/>
                <a:ext cx="64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frequency</a:t>
                </a:r>
              </a:p>
            </p:txBody>
          </p:sp>
          <p:sp>
            <p:nvSpPr>
              <p:cNvPr id="98" name="Text Box 34"/>
              <p:cNvSpPr txBox="1">
                <a:spLocks noChangeArrowheads="1"/>
              </p:cNvSpPr>
              <p:nvPr/>
            </p:nvSpPr>
            <p:spPr bwMode="auto">
              <a:xfrm>
                <a:off x="1898" y="2402"/>
                <a:ext cx="219"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dirty="0"/>
                  <a:t>f</a:t>
                </a:r>
                <a:r>
                  <a:rPr lang="en-GB" altLang="en-US" baseline="-25000" dirty="0"/>
                  <a:t>0</a:t>
                </a:r>
              </a:p>
            </p:txBody>
          </p:sp>
        </p:grpSp>
        <p:sp>
          <p:nvSpPr>
            <p:cNvPr id="88" name="Line 33"/>
            <p:cNvSpPr>
              <a:spLocks noChangeShapeType="1"/>
            </p:cNvSpPr>
            <p:nvPr/>
          </p:nvSpPr>
          <p:spPr bwMode="auto">
            <a:xfrm>
              <a:off x="3185019" y="2571544"/>
              <a:ext cx="714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9" name="Text Box 36"/>
            <p:cNvSpPr txBox="1">
              <a:spLocks noChangeArrowheads="1"/>
            </p:cNvSpPr>
            <p:nvPr/>
          </p:nvSpPr>
          <p:spPr bwMode="auto">
            <a:xfrm>
              <a:off x="3220738" y="3378095"/>
              <a:ext cx="909674" cy="3167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rgbClr val="000000"/>
                  </a:solidFill>
                  <a:latin typeface="Tahoma" panose="020B0604030504040204" pitchFamily="34" charset="0"/>
                  <a:cs typeface="Arial" panose="020B0604020202020204" pitchFamily="34" charset="0"/>
                </a:defRPr>
              </a:lvl1pPr>
              <a:lvl2pPr marL="742950" indent="-285750">
                <a:defRPr sz="1200">
                  <a:solidFill>
                    <a:srgbClr val="000000"/>
                  </a:solidFill>
                  <a:latin typeface="Tahoma" panose="020B0604030504040204" pitchFamily="34" charset="0"/>
                  <a:cs typeface="Arial" panose="020B0604020202020204" pitchFamily="34" charset="0"/>
                </a:defRPr>
              </a:lvl2pPr>
              <a:lvl3pPr marL="1143000" indent="-228600">
                <a:defRPr sz="1200">
                  <a:solidFill>
                    <a:srgbClr val="000000"/>
                  </a:solidFill>
                  <a:latin typeface="Tahoma" panose="020B0604030504040204" pitchFamily="34" charset="0"/>
                  <a:cs typeface="Arial" panose="020B0604020202020204" pitchFamily="34" charset="0"/>
                </a:defRPr>
              </a:lvl3pPr>
              <a:lvl4pPr marL="1600200" indent="-228600">
                <a:defRPr sz="1200">
                  <a:solidFill>
                    <a:srgbClr val="000000"/>
                  </a:solidFill>
                  <a:latin typeface="Tahoma" panose="020B0604030504040204" pitchFamily="34" charset="0"/>
                  <a:cs typeface="Arial" panose="020B0604020202020204" pitchFamily="34" charset="0"/>
                </a:defRPr>
              </a:lvl4pPr>
              <a:lvl5pPr marL="2057400" indent="-228600">
                <a:defRPr sz="1200">
                  <a:solidFill>
                    <a:srgbClr val="000000"/>
                  </a:solidFill>
                  <a:latin typeface="Tahoma" panose="020B0604030504040204" pitchFamily="34" charset="0"/>
                  <a:cs typeface="Arial" panose="020B0604020202020204" pitchFamily="34" charset="0"/>
                </a:defRPr>
              </a:lvl5pPr>
              <a:lvl6pPr marL="25146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6pPr>
              <a:lvl7pPr marL="29718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7pPr>
              <a:lvl8pPr marL="34290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8pPr>
              <a:lvl9pPr marL="3886200" indent="-228600" algn="ctr" defTabSz="457200" eaLnBrk="0" fontAlgn="base" hangingPunct="0">
                <a:spcBef>
                  <a:spcPts val="1200"/>
                </a:spcBef>
                <a:spcAft>
                  <a:spcPct val="0"/>
                </a:spcAft>
                <a:buClr>
                  <a:schemeClr val="tx1"/>
                </a:buClr>
                <a:buSzPct val="100000"/>
                <a:buFont typeface="Tahoma" panose="020B0604030504040204" pitchFamily="34" charset="0"/>
                <a:defRPr sz="1200">
                  <a:solidFill>
                    <a:srgbClr val="000000"/>
                  </a:solidFill>
                  <a:latin typeface="Tahoma" panose="020B0604030504040204" pitchFamily="34" charset="0"/>
                  <a:cs typeface="Arial" panose="020B0604020202020204" pitchFamily="34" charset="0"/>
                </a:defRPr>
              </a:lvl9pPr>
            </a:lstStyle>
            <a:p>
              <a:r>
                <a:rPr lang="en-GB" altLang="en-US" b="1" dirty="0"/>
                <a:t>up-chirp</a:t>
              </a:r>
            </a:p>
          </p:txBody>
        </p:sp>
      </p:grpSp>
      <p:sp>
        <p:nvSpPr>
          <p:cNvPr id="99" name="Rectangle 2"/>
          <p:cNvSpPr>
            <a:spLocks noGrp="1" noChangeArrowheads="1"/>
          </p:cNvSpPr>
          <p:nvPr>
            <p:ph type="title"/>
          </p:nvPr>
        </p:nvSpPr>
        <p:spPr>
          <a:xfrm>
            <a:off x="426890" y="491055"/>
            <a:ext cx="3886496" cy="528638"/>
          </a:xfrm>
        </p:spPr>
        <p:txBody>
          <a:bodyPr>
            <a:noAutofit/>
          </a:bodyPr>
          <a:lstStyle/>
          <a:p>
            <a:r>
              <a:rPr lang="en-GB" altLang="en-US" b="1" dirty="0" smtClean="0"/>
              <a:t>Single target</a:t>
            </a:r>
          </a:p>
        </p:txBody>
      </p:sp>
    </p:spTree>
    <p:extLst>
      <p:ext uri="{BB962C8B-B14F-4D97-AF65-F5344CB8AC3E}">
        <p14:creationId xmlns:p14="http://schemas.microsoft.com/office/powerpoint/2010/main" val="1597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22" presetClass="entr" presetSubtype="1"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up)">
                                      <p:cBhvr>
                                        <p:cTn id="27" dur="1000"/>
                                        <p:tgtEl>
                                          <p:spTgt spid="6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10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1000"/>
                                        <p:tgtEl>
                                          <p:spTgt spid="80"/>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wipe(left)">
                                      <p:cBhvr>
                                        <p:cTn id="64" dur="1000"/>
                                        <p:tgtEl>
                                          <p:spTgt spid="7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P spid="34" grpId="0" animBg="1"/>
      <p:bldP spid="43" grpId="0" animBg="1"/>
      <p:bldP spid="44" grpId="0"/>
      <p:bldP spid="8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1651</Words>
  <Application>Microsoft Office PowerPoint</Application>
  <PresentationFormat>Widescreen</PresentationFormat>
  <Paragraphs>305</Paragraphs>
  <Slides>41</Slides>
  <Notes>3</Notes>
  <HiddenSlides>3</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Calibri</vt:lpstr>
      <vt:lpstr>Calibri Light</vt:lpstr>
      <vt:lpstr>Tahoma</vt:lpstr>
      <vt:lpstr>Times New Roman</vt:lpstr>
      <vt:lpstr>Wingdings</vt:lpstr>
      <vt:lpstr>Office Theme</vt:lpstr>
      <vt:lpstr>Equation</vt:lpstr>
      <vt:lpstr>RADAR Signal Processing</vt:lpstr>
      <vt:lpstr>PowerPoint Presentation</vt:lpstr>
      <vt:lpstr>RADAR Cons</vt:lpstr>
      <vt:lpstr>Basic Architecture of Radar System</vt:lpstr>
      <vt:lpstr>Maximum Radar Range Equation</vt:lpstr>
      <vt:lpstr>Radar Waveform Types</vt:lpstr>
      <vt:lpstr>Principle of FMCW radar</vt:lpstr>
      <vt:lpstr>Single target</vt:lpstr>
      <vt:lpstr>Single target</vt:lpstr>
      <vt:lpstr>Radar Range Calculation</vt:lpstr>
      <vt:lpstr>Range Estimation Exercise</vt:lpstr>
      <vt:lpstr>PowerPoint Presentation</vt:lpstr>
      <vt:lpstr>Doppler Estimation</vt:lpstr>
      <vt:lpstr>Doppler Estimation Exercise</vt:lpstr>
      <vt:lpstr>Fast Fourier Transform (FFT)</vt:lpstr>
      <vt:lpstr>FFT bins Due to Doppler Shift</vt:lpstr>
      <vt:lpstr>FFT Exercise</vt:lpstr>
      <vt:lpstr>2D FFT (Proof: Radar Ambiguity Equation)</vt:lpstr>
      <vt:lpstr>2D FFT (Proof: Radar Ambiguity Equation)</vt:lpstr>
      <vt:lpstr>Resolving Targets</vt:lpstr>
      <vt:lpstr>Resolving Targets (MultiTargets ??)(Proofs???)</vt:lpstr>
      <vt:lpstr>FMCW Radar Range and Radial Velocity</vt:lpstr>
      <vt:lpstr>Radar System tradeoffs</vt:lpstr>
      <vt:lpstr>RangeDopplerMap</vt:lpstr>
      <vt:lpstr>2D FFT Code: fft2_exercise_Matlab.m (skip)</vt:lpstr>
      <vt:lpstr>2D FFT Exercise</vt:lpstr>
      <vt:lpstr>Supplementary Materials [Radar Lab]</vt:lpstr>
      <vt:lpstr>Clutter</vt:lpstr>
      <vt:lpstr>Tesla Model S on Autopilot “Radar ?!”</vt:lpstr>
      <vt:lpstr>Constant False Alarm Rate(CFAR)</vt:lpstr>
      <vt:lpstr>Constant False Alarm Rate(CFAR)</vt:lpstr>
      <vt:lpstr>Cell Averaging CFAR (CA-CFAR)</vt:lpstr>
      <vt:lpstr>Constant False Alarm Rate(CFAR)</vt:lpstr>
      <vt:lpstr>CFAR 1D Implementation (code: ca_cfar.m)</vt:lpstr>
      <vt:lpstr>CFAR 2D</vt:lpstr>
      <vt:lpstr>CFAR 2D</vt:lpstr>
      <vt:lpstr>Clustering</vt:lpstr>
      <vt:lpstr>Clustering</vt:lpstr>
      <vt:lpstr>Clustering</vt:lpstr>
      <vt:lpstr>Clustering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PointCloud Processing</dc:title>
  <dc:creator>Omar Elzaafarany</dc:creator>
  <cp:lastModifiedBy>Omar Elzaafarany</cp:lastModifiedBy>
  <cp:revision>72</cp:revision>
  <dcterms:created xsi:type="dcterms:W3CDTF">2021-10-23T10:10:52Z</dcterms:created>
  <dcterms:modified xsi:type="dcterms:W3CDTF">2021-11-20T14:22:57Z</dcterms:modified>
</cp:coreProperties>
</file>